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6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3A2BBB-6E84-44DD-AC2A-E4B46FCD3044}">
  <a:tblStyle styleId="{873A2BBB-6E84-44DD-AC2A-E4B46FCD3044}"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512"/>
    <p:restoredTop sz="94630"/>
  </p:normalViewPr>
  <p:slideViewPr>
    <p:cSldViewPr snapToGrid="0" snapToObjects="1">
      <p:cViewPr varScale="1">
        <p:scale>
          <a:sx n="22" d="100"/>
          <a:sy n="22" d="100"/>
        </p:scale>
        <p:origin x="984" y="1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2194534" marR="0" lvl="1" indent="-10134"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4389068" marR="0" lvl="2" indent="-7568"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6583602" marR="0" lvl="3" indent="-5002"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8778137" marR="0" lvl="4" indent="-2437"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10972672" marR="0" lvl="5" indent="-12572"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13167206" marR="0" lvl="6" indent="-10005"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15361740" marR="0" lvl="7" indent="-7439"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17556274" marR="0" lvl="8" indent="-4874"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2194534" marR="0" lvl="1" indent="-10134"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4389068" marR="0" lvl="2" indent="-7568"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6583602" marR="0" lvl="3" indent="-5002"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8778137" marR="0" lvl="4" indent="-2437"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10972672" marR="0" lvl="5" indent="-12572"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13167206" marR="0" lvl="6" indent="-10005"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15361740" marR="0" lvl="7" indent="-7439"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17556274" marR="0" lvl="8" indent="-4874"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1740"/>
              </a:spcBef>
              <a:spcAft>
                <a:spcPts val="0"/>
              </a:spcAft>
              <a:buClr>
                <a:schemeClr val="dk1"/>
              </a:buClr>
              <a:buFont typeface="Calibri"/>
              <a:buNone/>
              <a:defRPr sz="5800" b="0" i="0" u="none" strike="noStrike" cap="none">
                <a:solidFill>
                  <a:schemeClr val="dk1"/>
                </a:solidFill>
                <a:latin typeface="Calibri"/>
                <a:ea typeface="Calibri"/>
                <a:cs typeface="Calibri"/>
                <a:sym typeface="Calibri"/>
              </a:defRPr>
            </a:lvl1pPr>
            <a:lvl2pPr marL="2194534" marR="0" lvl="1" indent="-10134" algn="l" rtl="0">
              <a:spcBef>
                <a:spcPts val="1740"/>
              </a:spcBef>
              <a:spcAft>
                <a:spcPts val="0"/>
              </a:spcAft>
              <a:buClr>
                <a:schemeClr val="dk1"/>
              </a:buClr>
              <a:buFont typeface="Calibri"/>
              <a:buNone/>
              <a:defRPr sz="5800" b="0" i="0" u="none" strike="noStrike" cap="none">
                <a:solidFill>
                  <a:schemeClr val="dk1"/>
                </a:solidFill>
                <a:latin typeface="Calibri"/>
                <a:ea typeface="Calibri"/>
                <a:cs typeface="Calibri"/>
                <a:sym typeface="Calibri"/>
              </a:defRPr>
            </a:lvl2pPr>
            <a:lvl3pPr marL="4389068" marR="0" lvl="2" indent="-7568" algn="l" rtl="0">
              <a:spcBef>
                <a:spcPts val="1740"/>
              </a:spcBef>
              <a:spcAft>
                <a:spcPts val="0"/>
              </a:spcAft>
              <a:buClr>
                <a:schemeClr val="dk1"/>
              </a:buClr>
              <a:buFont typeface="Calibri"/>
              <a:buNone/>
              <a:defRPr sz="5800" b="0" i="0" u="none" strike="noStrike" cap="none">
                <a:solidFill>
                  <a:schemeClr val="dk1"/>
                </a:solidFill>
                <a:latin typeface="Calibri"/>
                <a:ea typeface="Calibri"/>
                <a:cs typeface="Calibri"/>
                <a:sym typeface="Calibri"/>
              </a:defRPr>
            </a:lvl3pPr>
            <a:lvl4pPr marL="6583602" marR="0" lvl="3" indent="-5002" algn="l" rtl="0">
              <a:spcBef>
                <a:spcPts val="1740"/>
              </a:spcBef>
              <a:spcAft>
                <a:spcPts val="0"/>
              </a:spcAft>
              <a:buClr>
                <a:schemeClr val="dk1"/>
              </a:buClr>
              <a:buFont typeface="Calibri"/>
              <a:buNone/>
              <a:defRPr sz="5800" b="0" i="0" u="none" strike="noStrike" cap="none">
                <a:solidFill>
                  <a:schemeClr val="dk1"/>
                </a:solidFill>
                <a:latin typeface="Calibri"/>
                <a:ea typeface="Calibri"/>
                <a:cs typeface="Calibri"/>
                <a:sym typeface="Calibri"/>
              </a:defRPr>
            </a:lvl4pPr>
            <a:lvl5pPr marL="8778137" marR="0" lvl="4" indent="-2437" algn="l" rtl="0">
              <a:spcBef>
                <a:spcPts val="1740"/>
              </a:spcBef>
              <a:spcAft>
                <a:spcPts val="0"/>
              </a:spcAft>
              <a:buClr>
                <a:schemeClr val="dk1"/>
              </a:buClr>
              <a:buFont typeface="Calibri"/>
              <a:buNone/>
              <a:defRPr sz="5800" b="0" i="0" u="none" strike="noStrike" cap="none">
                <a:solidFill>
                  <a:schemeClr val="dk1"/>
                </a:solidFill>
                <a:latin typeface="Calibri"/>
                <a:ea typeface="Calibri"/>
                <a:cs typeface="Calibri"/>
                <a:sym typeface="Calibri"/>
              </a:defRPr>
            </a:lvl5pPr>
            <a:lvl6pPr marL="10972672" marR="0" lvl="5" indent="-12572"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6pPr>
            <a:lvl7pPr marL="13167206" marR="0" lvl="6" indent="-10005"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7pPr>
            <a:lvl8pPr marL="15361740" marR="0" lvl="7" indent="-7439"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8pPr>
            <a:lvl9pPr marL="17556274" marR="0" lvl="8" indent="-4874"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2194534" marR="0" lvl="1" indent="-10134"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4389068" marR="0" lvl="2" indent="-7568"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6583602" marR="0" lvl="3" indent="-5002"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8778137" marR="0" lvl="4" indent="-2437"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10972672" marR="0" lvl="5" indent="-12572"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13167206" marR="0" lvl="6" indent="-10005"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15361740" marR="0" lvl="7" indent="-7439"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17556274" marR="0" lvl="8" indent="-4874"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098806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Shape 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 name="Shape 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endParaRPr sz="5800" b="0" i="0" u="none" strike="noStrike" cap="none" dirty="0">
              <a:solidFill>
                <a:schemeClr val="dk1"/>
              </a:solidFill>
              <a:latin typeface="Calibri"/>
              <a:ea typeface="Calibri"/>
              <a:cs typeface="Calibri"/>
              <a:sym typeface="Calibri"/>
            </a:endParaRPr>
          </a:p>
        </p:txBody>
      </p:sp>
      <p:sp>
        <p:nvSpPr>
          <p:cNvPr id="20" name="Shape 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291417" y="10225767"/>
            <a:ext cx="37308365" cy="7055984"/>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Cambria"/>
              <a:buNone/>
              <a:defRPr sz="21100" b="0" i="0" u="none" strike="noStrike" cap="none">
                <a:solidFill>
                  <a:schemeClr val="dk1"/>
                </a:solidFill>
                <a:latin typeface="Cambria"/>
                <a:ea typeface="Cambria"/>
                <a:cs typeface="Cambria"/>
                <a:sym typeface="Cambria"/>
              </a:defRPr>
            </a:lvl1pPr>
            <a:lvl2pPr marL="0" marR="0" lvl="1" indent="0" algn="ctr" rtl="0">
              <a:spcBef>
                <a:spcPts val="0"/>
              </a:spcBef>
              <a:spcAft>
                <a:spcPts val="0"/>
              </a:spcAft>
              <a:buClr>
                <a:schemeClr val="dk1"/>
              </a:buClr>
              <a:buFont typeface="Arial"/>
              <a:buNone/>
              <a:defRPr sz="21100" b="0" i="0" u="none" strike="noStrike" cap="none">
                <a:solidFill>
                  <a:schemeClr val="dk1"/>
                </a:solidFill>
                <a:latin typeface="Arial"/>
                <a:ea typeface="Arial"/>
                <a:cs typeface="Arial"/>
                <a:sym typeface="Arial"/>
              </a:defRPr>
            </a:lvl2pPr>
            <a:lvl3pPr marL="0" marR="0" lvl="2" indent="0" algn="ctr" rtl="0">
              <a:spcBef>
                <a:spcPts val="0"/>
              </a:spcBef>
              <a:spcAft>
                <a:spcPts val="0"/>
              </a:spcAft>
              <a:buClr>
                <a:schemeClr val="dk1"/>
              </a:buClr>
              <a:buFont typeface="Arial"/>
              <a:buNone/>
              <a:defRPr sz="21100" b="0" i="0" u="none" strike="noStrike" cap="none">
                <a:solidFill>
                  <a:schemeClr val="dk1"/>
                </a:solidFill>
                <a:latin typeface="Arial"/>
                <a:ea typeface="Arial"/>
                <a:cs typeface="Arial"/>
                <a:sym typeface="Arial"/>
              </a:defRPr>
            </a:lvl3pPr>
            <a:lvl4pPr marL="0" marR="0" lvl="3" indent="0" algn="ctr" rtl="0">
              <a:spcBef>
                <a:spcPts val="0"/>
              </a:spcBef>
              <a:spcAft>
                <a:spcPts val="0"/>
              </a:spcAft>
              <a:buClr>
                <a:schemeClr val="dk1"/>
              </a:buClr>
              <a:buFont typeface="Arial"/>
              <a:buNone/>
              <a:defRPr sz="21100" b="0" i="0" u="none" strike="noStrike" cap="none">
                <a:solidFill>
                  <a:schemeClr val="dk1"/>
                </a:solidFill>
                <a:latin typeface="Arial"/>
                <a:ea typeface="Arial"/>
                <a:cs typeface="Arial"/>
                <a:sym typeface="Arial"/>
              </a:defRPr>
            </a:lvl4pPr>
            <a:lvl5pPr marL="0" marR="0" lvl="4" indent="0" algn="ctr" rtl="0">
              <a:spcBef>
                <a:spcPts val="0"/>
              </a:spcBef>
              <a:spcAft>
                <a:spcPts val="0"/>
              </a:spcAft>
              <a:buClr>
                <a:schemeClr val="dk1"/>
              </a:buClr>
              <a:buFont typeface="Arial"/>
              <a:buNone/>
              <a:defRPr sz="21100" b="0" i="0" u="none" strike="noStrike" cap="none">
                <a:solidFill>
                  <a:schemeClr val="dk1"/>
                </a:solidFill>
                <a:latin typeface="Arial"/>
                <a:ea typeface="Arial"/>
                <a:cs typeface="Arial"/>
                <a:sym typeface="Arial"/>
              </a:defRPr>
            </a:lvl5pPr>
            <a:lvl6pPr marL="2194534" marR="0" lvl="5" indent="-10134" algn="ctr" rtl="0">
              <a:spcBef>
                <a:spcPts val="0"/>
              </a:spcBef>
              <a:spcAft>
                <a:spcPts val="0"/>
              </a:spcAft>
              <a:buClr>
                <a:schemeClr val="dk1"/>
              </a:buClr>
              <a:buFont typeface="Calibri"/>
              <a:buNone/>
              <a:defRPr sz="21100" b="0" i="0" u="none" strike="noStrike" cap="none">
                <a:solidFill>
                  <a:schemeClr val="dk1"/>
                </a:solidFill>
                <a:latin typeface="Calibri"/>
                <a:ea typeface="Calibri"/>
                <a:cs typeface="Calibri"/>
                <a:sym typeface="Calibri"/>
              </a:defRPr>
            </a:lvl6pPr>
            <a:lvl7pPr marL="4389068" marR="0" lvl="6" indent="-7568" algn="ctr" rtl="0">
              <a:spcBef>
                <a:spcPts val="0"/>
              </a:spcBef>
              <a:spcAft>
                <a:spcPts val="0"/>
              </a:spcAft>
              <a:buClr>
                <a:schemeClr val="dk1"/>
              </a:buClr>
              <a:buFont typeface="Calibri"/>
              <a:buNone/>
              <a:defRPr sz="21100" b="0" i="0" u="none" strike="noStrike" cap="none">
                <a:solidFill>
                  <a:schemeClr val="dk1"/>
                </a:solidFill>
                <a:latin typeface="Calibri"/>
                <a:ea typeface="Calibri"/>
                <a:cs typeface="Calibri"/>
                <a:sym typeface="Calibri"/>
              </a:defRPr>
            </a:lvl7pPr>
            <a:lvl8pPr marL="6583602" marR="0" lvl="7" indent="-5002" algn="ctr" rtl="0">
              <a:spcBef>
                <a:spcPts val="0"/>
              </a:spcBef>
              <a:spcAft>
                <a:spcPts val="0"/>
              </a:spcAft>
              <a:buClr>
                <a:schemeClr val="dk1"/>
              </a:buClr>
              <a:buFont typeface="Calibri"/>
              <a:buNone/>
              <a:defRPr sz="21100" b="0" i="0" u="none" strike="noStrike" cap="none">
                <a:solidFill>
                  <a:schemeClr val="dk1"/>
                </a:solidFill>
                <a:latin typeface="Calibri"/>
                <a:ea typeface="Calibri"/>
                <a:cs typeface="Calibri"/>
                <a:sym typeface="Calibri"/>
              </a:defRPr>
            </a:lvl8pPr>
            <a:lvl9pPr marL="8778137" marR="0" lvl="8" indent="-2437" algn="ctr" rtl="0">
              <a:spcBef>
                <a:spcPts val="0"/>
              </a:spcBef>
              <a:spcAft>
                <a:spcPts val="0"/>
              </a:spcAft>
              <a:buClr>
                <a:schemeClr val="dk1"/>
              </a:buClr>
              <a:buFont typeface="Calibri"/>
              <a:buNone/>
              <a:defRPr sz="211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ubTitle" idx="1"/>
          </p:nvPr>
        </p:nvSpPr>
        <p:spPr>
          <a:xfrm>
            <a:off x="6582834" y="18653353"/>
            <a:ext cx="30725532" cy="8413295"/>
          </a:xfrm>
          <a:prstGeom prst="rect">
            <a:avLst/>
          </a:prstGeom>
          <a:noFill/>
          <a:ln>
            <a:noFill/>
          </a:ln>
        </p:spPr>
        <p:txBody>
          <a:bodyPr lIns="91425" tIns="91425" rIns="91425" bIns="91425" anchor="t" anchorCtr="0"/>
          <a:lstStyle>
            <a:lvl1pPr marL="0" marR="0" lvl="0" indent="0" algn="ctr" rtl="0">
              <a:lnSpc>
                <a:spcPct val="100000"/>
              </a:lnSpc>
              <a:spcBef>
                <a:spcPts val="3080"/>
              </a:spcBef>
              <a:spcAft>
                <a:spcPts val="0"/>
              </a:spcAft>
              <a:buClr>
                <a:srgbClr val="888888"/>
              </a:buClr>
              <a:buFont typeface="Arial"/>
              <a:buNone/>
              <a:defRPr sz="15400" b="0" i="0" u="none" strike="noStrike" cap="none">
                <a:solidFill>
                  <a:srgbClr val="888888"/>
                </a:solidFill>
                <a:latin typeface="Cambria"/>
                <a:ea typeface="Cambria"/>
                <a:cs typeface="Cambria"/>
                <a:sym typeface="Cambria"/>
              </a:defRPr>
            </a:lvl1pPr>
            <a:lvl2pPr marL="600075" marR="0" lvl="1" indent="-3175" algn="ctr" rtl="0">
              <a:lnSpc>
                <a:spcPct val="100000"/>
              </a:lnSpc>
              <a:spcBef>
                <a:spcPts val="2680"/>
              </a:spcBef>
              <a:spcAft>
                <a:spcPts val="0"/>
              </a:spcAft>
              <a:buClr>
                <a:srgbClr val="888888"/>
              </a:buClr>
              <a:buFont typeface="Arial"/>
              <a:buNone/>
              <a:defRPr sz="13400" b="0" i="0" u="none" strike="noStrike" cap="none">
                <a:solidFill>
                  <a:srgbClr val="888888"/>
                </a:solidFill>
                <a:latin typeface="Cambria"/>
                <a:ea typeface="Cambria"/>
                <a:cs typeface="Cambria"/>
                <a:sym typeface="Cambria"/>
              </a:defRPr>
            </a:lvl2pPr>
            <a:lvl3pPr marL="1200150" marR="0" lvl="2" indent="-6350" algn="ctr" rtl="0">
              <a:lnSpc>
                <a:spcPct val="100000"/>
              </a:lnSpc>
              <a:spcBef>
                <a:spcPts val="2320"/>
              </a:spcBef>
              <a:spcAft>
                <a:spcPts val="0"/>
              </a:spcAft>
              <a:buClr>
                <a:srgbClr val="888888"/>
              </a:buClr>
              <a:buFont typeface="Arial"/>
              <a:buNone/>
              <a:defRPr sz="11600" b="0" i="0" u="none" strike="noStrike" cap="none">
                <a:solidFill>
                  <a:srgbClr val="888888"/>
                </a:solidFill>
                <a:latin typeface="Cambria"/>
                <a:ea typeface="Cambria"/>
                <a:cs typeface="Cambria"/>
                <a:sym typeface="Cambria"/>
              </a:defRPr>
            </a:lvl3pPr>
            <a:lvl4pPr marL="1800225" marR="0" lvl="3" indent="-9525" algn="ctr" rtl="0">
              <a:lnSpc>
                <a:spcPct val="100000"/>
              </a:lnSpc>
              <a:spcBef>
                <a:spcPts val="1920"/>
              </a:spcBef>
              <a:spcAft>
                <a:spcPts val="0"/>
              </a:spcAft>
              <a:buClr>
                <a:srgbClr val="888888"/>
              </a:buClr>
              <a:buFont typeface="Arial"/>
              <a:buNone/>
              <a:defRPr sz="9600" b="0" i="0" u="none" strike="noStrike" cap="none">
                <a:solidFill>
                  <a:srgbClr val="888888"/>
                </a:solidFill>
                <a:latin typeface="Cambria"/>
                <a:ea typeface="Cambria"/>
                <a:cs typeface="Cambria"/>
                <a:sym typeface="Cambria"/>
              </a:defRPr>
            </a:lvl4pPr>
            <a:lvl5pPr marL="2400300" marR="0" lvl="4" indent="0" algn="ctr" rtl="0">
              <a:lnSpc>
                <a:spcPct val="100000"/>
              </a:lnSpc>
              <a:spcBef>
                <a:spcPts val="1920"/>
              </a:spcBef>
              <a:spcAft>
                <a:spcPts val="0"/>
              </a:spcAft>
              <a:buClr>
                <a:srgbClr val="888888"/>
              </a:buClr>
              <a:buFont typeface="Arial"/>
              <a:buNone/>
              <a:defRPr sz="9600" b="0" i="0" u="none" strike="noStrike" cap="none">
                <a:solidFill>
                  <a:srgbClr val="888888"/>
                </a:solidFill>
                <a:latin typeface="Cambria"/>
                <a:ea typeface="Cambria"/>
                <a:cs typeface="Cambria"/>
                <a:sym typeface="Cambria"/>
              </a:defRPr>
            </a:lvl5pPr>
            <a:lvl6pPr marL="3000375" marR="0" lvl="5" indent="-3175" algn="ctr" rtl="0">
              <a:lnSpc>
                <a:spcPct val="100000"/>
              </a:lnSpc>
              <a:spcBef>
                <a:spcPts val="1920"/>
              </a:spcBef>
              <a:spcAft>
                <a:spcPts val="0"/>
              </a:spcAft>
              <a:buClr>
                <a:srgbClr val="888888"/>
              </a:buClr>
              <a:buFont typeface="Arial"/>
              <a:buNone/>
              <a:defRPr sz="9600" b="0" i="0" u="none" strike="noStrike" cap="none">
                <a:solidFill>
                  <a:srgbClr val="888888"/>
                </a:solidFill>
                <a:latin typeface="Cambria"/>
                <a:ea typeface="Cambria"/>
                <a:cs typeface="Cambria"/>
                <a:sym typeface="Cambria"/>
              </a:defRPr>
            </a:lvl6pPr>
            <a:lvl7pPr marL="3600450" marR="0" lvl="6" indent="-6350" algn="ctr" rtl="0">
              <a:lnSpc>
                <a:spcPct val="100000"/>
              </a:lnSpc>
              <a:spcBef>
                <a:spcPts val="1920"/>
              </a:spcBef>
              <a:spcAft>
                <a:spcPts val="0"/>
              </a:spcAft>
              <a:buClr>
                <a:srgbClr val="888888"/>
              </a:buClr>
              <a:buFont typeface="Arial"/>
              <a:buNone/>
              <a:defRPr sz="9600" b="0" i="0" u="none" strike="noStrike" cap="none">
                <a:solidFill>
                  <a:srgbClr val="888888"/>
                </a:solidFill>
                <a:latin typeface="Cambria"/>
                <a:ea typeface="Cambria"/>
                <a:cs typeface="Cambria"/>
                <a:sym typeface="Cambria"/>
              </a:defRPr>
            </a:lvl7pPr>
            <a:lvl8pPr marL="4200525" marR="0" lvl="7" indent="-9525" algn="ctr" rtl="0">
              <a:lnSpc>
                <a:spcPct val="100000"/>
              </a:lnSpc>
              <a:spcBef>
                <a:spcPts val="1920"/>
              </a:spcBef>
              <a:spcAft>
                <a:spcPts val="0"/>
              </a:spcAft>
              <a:buClr>
                <a:srgbClr val="888888"/>
              </a:buClr>
              <a:buFont typeface="Arial"/>
              <a:buNone/>
              <a:defRPr sz="9600" b="0" i="0" u="none" strike="noStrike" cap="none">
                <a:solidFill>
                  <a:srgbClr val="888888"/>
                </a:solidFill>
                <a:latin typeface="Cambria"/>
                <a:ea typeface="Cambria"/>
                <a:cs typeface="Cambria"/>
                <a:sym typeface="Cambria"/>
              </a:defRPr>
            </a:lvl8pPr>
            <a:lvl9pPr marL="4800600" marR="0" lvl="8" indent="0" algn="ctr" rtl="0">
              <a:lnSpc>
                <a:spcPct val="100000"/>
              </a:lnSpc>
              <a:spcBef>
                <a:spcPts val="1920"/>
              </a:spcBef>
              <a:spcAft>
                <a:spcPts val="0"/>
              </a:spcAft>
              <a:buClr>
                <a:srgbClr val="888888"/>
              </a:buClr>
              <a:buFont typeface="Arial"/>
              <a:buNone/>
              <a:defRPr sz="9600" b="0" i="0" u="none" strike="noStrike" cap="none">
                <a:solidFill>
                  <a:srgbClr val="888888"/>
                </a:solidFill>
                <a:latin typeface="Cambria"/>
                <a:ea typeface="Cambria"/>
                <a:cs typeface="Cambria"/>
                <a:sym typeface="Cambri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4B647B"/>
            </a:gs>
            <a:gs pos="100000">
              <a:srgbClr val="292E36"/>
            </a:gs>
          </a:gsLst>
          <a:lin ang="5400000" scaled="0"/>
        </a:gradFill>
        <a:effectLst/>
      </p:bgPr>
    </p:bg>
    <p:spTree>
      <p:nvGrpSpPr>
        <p:cNvPr id="1" name="Shape 9"/>
        <p:cNvGrpSpPr/>
        <p:nvPr/>
      </p:nvGrpSpPr>
      <p:grpSpPr>
        <a:xfrm>
          <a:off x="0" y="0"/>
          <a:ext cx="0" cy="0"/>
          <a:chOff x="0" y="0"/>
          <a:chExt cx="0" cy="0"/>
        </a:xfrm>
      </p:grpSpPr>
      <p:sp>
        <p:nvSpPr>
          <p:cNvPr id="10" name="Shape 10"/>
          <p:cNvSpPr/>
          <p:nvPr/>
        </p:nvSpPr>
        <p:spPr>
          <a:xfrm>
            <a:off x="0" y="4839332"/>
            <a:ext cx="43891199" cy="1025281"/>
          </a:xfrm>
          <a:prstGeom prst="rect">
            <a:avLst/>
          </a:prstGeom>
          <a:solidFill>
            <a:srgbClr val="B53443"/>
          </a:solidFill>
          <a:ln>
            <a:noFill/>
          </a:ln>
        </p:spPr>
        <p:txBody>
          <a:bodyPr lIns="120000" tIns="60000" rIns="120000" bIns="600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1" name="Shape 11"/>
          <p:cNvSpPr/>
          <p:nvPr/>
        </p:nvSpPr>
        <p:spPr>
          <a:xfrm>
            <a:off x="0" y="4534676"/>
            <a:ext cx="43891199" cy="304655"/>
          </a:xfrm>
          <a:prstGeom prst="rect">
            <a:avLst/>
          </a:prstGeom>
          <a:solidFill>
            <a:srgbClr val="FAAA47"/>
          </a:solidFill>
          <a:ln>
            <a:noFill/>
          </a:ln>
        </p:spPr>
        <p:txBody>
          <a:bodyPr lIns="120000" tIns="60000" rIns="120000" bIns="600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2" name="Shape 12"/>
          <p:cNvSpPr/>
          <p:nvPr/>
        </p:nvSpPr>
        <p:spPr>
          <a:xfrm>
            <a:off x="0" y="0"/>
            <a:ext cx="43891199" cy="4534677"/>
          </a:xfrm>
          <a:prstGeom prst="rect">
            <a:avLst/>
          </a:prstGeom>
          <a:solidFill>
            <a:schemeClr val="lt1"/>
          </a:solidFill>
          <a:ln>
            <a:noFill/>
          </a:ln>
        </p:spPr>
        <p:txBody>
          <a:bodyPr lIns="120000" tIns="60000" rIns="120000" bIns="600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p:nvPr/>
        </p:nvSpPr>
        <p:spPr>
          <a:xfrm>
            <a:off x="0" y="4824817"/>
            <a:ext cx="43891199" cy="1025281"/>
          </a:xfrm>
          <a:prstGeom prst="rect">
            <a:avLst/>
          </a:prstGeom>
          <a:solidFill>
            <a:srgbClr val="C41230"/>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tiff"/><Relationship Id="rId24" Type="http://schemas.openxmlformats.org/officeDocument/2006/relationships/image" Target="../media/image22.tiff"/><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tiff"/><Relationship Id="rId19" Type="http://schemas.openxmlformats.org/officeDocument/2006/relationships/image" Target="../media/image17.tif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pic>
        <p:nvPicPr>
          <p:cNvPr id="22" name="Shape 22"/>
          <p:cNvPicPr preferRelativeResize="0"/>
          <p:nvPr/>
        </p:nvPicPr>
        <p:blipFill rotWithShape="1">
          <a:blip r:embed="rId3">
            <a:alphaModFix/>
          </a:blip>
          <a:srcRect t="25433" r="-5239" b="25047"/>
          <a:stretch/>
        </p:blipFill>
        <p:spPr>
          <a:xfrm>
            <a:off x="1155150" y="662750"/>
            <a:ext cx="8942100" cy="3251099"/>
          </a:xfrm>
          <a:prstGeom prst="rect">
            <a:avLst/>
          </a:prstGeom>
          <a:noFill/>
          <a:ln>
            <a:noFill/>
          </a:ln>
        </p:spPr>
      </p:pic>
      <p:sp>
        <p:nvSpPr>
          <p:cNvPr id="25" name="Shape 25"/>
          <p:cNvSpPr txBox="1"/>
          <p:nvPr/>
        </p:nvSpPr>
        <p:spPr>
          <a:xfrm>
            <a:off x="5099342" y="639700"/>
            <a:ext cx="38426098" cy="3860700"/>
          </a:xfrm>
          <a:prstGeom prst="rect">
            <a:avLst/>
          </a:prstGeom>
          <a:noFill/>
          <a:ln>
            <a:noFill/>
          </a:ln>
        </p:spPr>
        <p:txBody>
          <a:bodyPr lIns="120000" tIns="60000" rIns="120000" bIns="600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8800" b="1" dirty="0">
                <a:solidFill>
                  <a:schemeClr val="dk1"/>
                </a:solidFill>
              </a:rPr>
              <a:t>Robust Variational Autoencoder</a:t>
            </a:r>
            <a:endParaRPr lang="en-US" sz="8800" b="1"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ct val="25000"/>
              <a:buFont typeface="Arial"/>
              <a:buNone/>
            </a:pPr>
            <a:r>
              <a:rPr lang="en-US" sz="6600" b="1" i="0" u="none" strike="noStrike" cap="none" dirty="0">
                <a:solidFill>
                  <a:schemeClr val="dk1"/>
                </a:solidFill>
                <a:latin typeface="Arial"/>
                <a:ea typeface="Arial"/>
                <a:cs typeface="Arial"/>
                <a:sym typeface="Arial"/>
              </a:rPr>
              <a:t>Huimin Ren, Yun Yue, Chong Zhou</a:t>
            </a:r>
          </a:p>
          <a:p>
            <a:pPr marL="0" marR="0" lvl="0" indent="0" algn="ctr" rtl="0">
              <a:lnSpc>
                <a:spcPct val="100000"/>
              </a:lnSpc>
              <a:spcBef>
                <a:spcPts val="0"/>
              </a:spcBef>
              <a:spcAft>
                <a:spcPts val="0"/>
              </a:spcAft>
              <a:buClr>
                <a:schemeClr val="dk1"/>
              </a:buClr>
              <a:buSzPct val="25000"/>
              <a:buFont typeface="Arial"/>
              <a:buNone/>
            </a:pPr>
            <a:r>
              <a:rPr lang="en-US" sz="6600" b="1" i="0" u="none" strike="noStrike" cap="none" dirty="0">
                <a:solidFill>
                  <a:schemeClr val="dk1"/>
                </a:solidFill>
                <a:latin typeface="Arial"/>
                <a:ea typeface="Arial"/>
                <a:cs typeface="Arial"/>
                <a:sym typeface="Arial"/>
              </a:rPr>
              <a:t>Advisors: </a:t>
            </a:r>
            <a:r>
              <a:rPr lang="en-US" sz="6600" b="1" i="0" u="none" strike="noStrike" cap="none" dirty="0" err="1">
                <a:solidFill>
                  <a:schemeClr val="dk1"/>
                </a:solidFill>
                <a:latin typeface="Arial"/>
                <a:ea typeface="Arial"/>
                <a:cs typeface="Arial"/>
                <a:sym typeface="Arial"/>
              </a:rPr>
              <a:t>Yanhua</a:t>
            </a:r>
            <a:r>
              <a:rPr lang="en-US" sz="6600" b="1" i="0" u="none" strike="noStrike" cap="none" dirty="0">
                <a:solidFill>
                  <a:schemeClr val="dk1"/>
                </a:solidFill>
                <a:latin typeface="Arial"/>
                <a:ea typeface="Arial"/>
                <a:cs typeface="Arial"/>
                <a:sym typeface="Arial"/>
              </a:rPr>
              <a:t> Li, Randy </a:t>
            </a:r>
            <a:r>
              <a:rPr lang="en-US" sz="6600" b="1" i="0" u="none" strike="noStrike" cap="none" dirty="0" err="1">
                <a:solidFill>
                  <a:schemeClr val="dk1"/>
                </a:solidFill>
                <a:latin typeface="Arial"/>
                <a:ea typeface="Arial"/>
                <a:cs typeface="Arial"/>
                <a:sym typeface="Arial"/>
              </a:rPr>
              <a:t>Paffenroth</a:t>
            </a:r>
            <a:endParaRPr lang="en-US" sz="6600" b="1"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4600" b="1" i="0" u="none" strike="noStrike" cap="none" dirty="0">
              <a:solidFill>
                <a:schemeClr val="dk1"/>
              </a:solidFill>
              <a:latin typeface="Arial"/>
              <a:ea typeface="Arial"/>
              <a:cs typeface="Arial"/>
              <a:sym typeface="Arial"/>
            </a:endParaRPr>
          </a:p>
        </p:txBody>
      </p:sp>
      <p:sp>
        <p:nvSpPr>
          <p:cNvPr id="26" name="Shape 26"/>
          <p:cNvSpPr/>
          <p:nvPr/>
        </p:nvSpPr>
        <p:spPr>
          <a:xfrm>
            <a:off x="18768484" y="11124081"/>
            <a:ext cx="2209799" cy="46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29" name="Shape 29"/>
          <p:cNvSpPr txBox="1"/>
          <p:nvPr/>
        </p:nvSpPr>
        <p:spPr>
          <a:xfrm>
            <a:off x="1307550" y="19927475"/>
            <a:ext cx="3000000" cy="3000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 name="Rounded Rectangle 16">
            <a:extLst>
              <a:ext uri="{FF2B5EF4-FFF2-40B4-BE49-F238E27FC236}">
                <a16:creationId xmlns:a16="http://schemas.microsoft.com/office/drawing/2014/main" id="{9635D0FE-F603-7847-8BEF-A58F9911799B}"/>
              </a:ext>
            </a:extLst>
          </p:cNvPr>
          <p:cNvSpPr/>
          <p:nvPr/>
        </p:nvSpPr>
        <p:spPr>
          <a:xfrm>
            <a:off x="352458" y="6130424"/>
            <a:ext cx="13167360" cy="8157076"/>
          </a:xfrm>
          <a:prstGeom prst="roundRect">
            <a:avLst>
              <a:gd name="adj" fmla="val 12631"/>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472" dirty="0"/>
              <a:t>f</a:t>
            </a:r>
          </a:p>
        </p:txBody>
      </p:sp>
      <p:sp>
        <p:nvSpPr>
          <p:cNvPr id="18" name="Rounded Rectangle 17">
            <a:extLst>
              <a:ext uri="{FF2B5EF4-FFF2-40B4-BE49-F238E27FC236}">
                <a16:creationId xmlns:a16="http://schemas.microsoft.com/office/drawing/2014/main" id="{0959561B-EAA1-8E44-820B-443D21E701FB}"/>
              </a:ext>
            </a:extLst>
          </p:cNvPr>
          <p:cNvSpPr/>
          <p:nvPr/>
        </p:nvSpPr>
        <p:spPr>
          <a:xfrm>
            <a:off x="14173200" y="6091322"/>
            <a:ext cx="16500937" cy="9298515"/>
          </a:xfrm>
          <a:prstGeom prst="roundRect">
            <a:avLst>
              <a:gd name="adj" fmla="val 7334"/>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72" dirty="0"/>
          </a:p>
        </p:txBody>
      </p:sp>
      <p:sp>
        <p:nvSpPr>
          <p:cNvPr id="19" name="Rounded Rectangle 18">
            <a:extLst>
              <a:ext uri="{FF2B5EF4-FFF2-40B4-BE49-F238E27FC236}">
                <a16:creationId xmlns:a16="http://schemas.microsoft.com/office/drawing/2014/main" id="{70F4CC95-C61E-2243-8E7B-25BA222E267A}"/>
              </a:ext>
            </a:extLst>
          </p:cNvPr>
          <p:cNvSpPr/>
          <p:nvPr/>
        </p:nvSpPr>
        <p:spPr>
          <a:xfrm>
            <a:off x="31253465" y="6130424"/>
            <a:ext cx="12271976" cy="18446431"/>
          </a:xfrm>
          <a:prstGeom prst="roundRect">
            <a:avLst>
              <a:gd name="adj" fmla="val 1016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472" dirty="0"/>
              <a:t>Co</a:t>
            </a:r>
          </a:p>
        </p:txBody>
      </p:sp>
      <p:sp>
        <p:nvSpPr>
          <p:cNvPr id="20" name="Rounded Rectangle 19">
            <a:extLst>
              <a:ext uri="{FF2B5EF4-FFF2-40B4-BE49-F238E27FC236}">
                <a16:creationId xmlns:a16="http://schemas.microsoft.com/office/drawing/2014/main" id="{5C6CB8E1-3F6F-AC4D-839A-1C2DF585053F}"/>
              </a:ext>
            </a:extLst>
          </p:cNvPr>
          <p:cNvSpPr/>
          <p:nvPr/>
        </p:nvSpPr>
        <p:spPr>
          <a:xfrm>
            <a:off x="352458" y="14758254"/>
            <a:ext cx="13167360" cy="17702946"/>
          </a:xfrm>
          <a:prstGeom prst="roundRect">
            <a:avLst>
              <a:gd name="adj" fmla="val 1261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472" dirty="0"/>
              <a:t>f</a:t>
            </a:r>
          </a:p>
        </p:txBody>
      </p:sp>
      <p:sp>
        <p:nvSpPr>
          <p:cNvPr id="21" name="Rounded Rectangle 20">
            <a:extLst>
              <a:ext uri="{FF2B5EF4-FFF2-40B4-BE49-F238E27FC236}">
                <a16:creationId xmlns:a16="http://schemas.microsoft.com/office/drawing/2014/main" id="{FA5BB69E-7CF7-4F48-9317-8534C4EC5BE8}"/>
              </a:ext>
            </a:extLst>
          </p:cNvPr>
          <p:cNvSpPr/>
          <p:nvPr/>
        </p:nvSpPr>
        <p:spPr>
          <a:xfrm>
            <a:off x="31195274" y="24855958"/>
            <a:ext cx="12197921" cy="5206923"/>
          </a:xfrm>
          <a:prstGeom prst="roundRect">
            <a:avLst>
              <a:gd name="adj" fmla="val 1016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472" dirty="0"/>
              <a:t>Co</a:t>
            </a:r>
          </a:p>
        </p:txBody>
      </p:sp>
      <p:sp>
        <p:nvSpPr>
          <p:cNvPr id="28" name="TextBox 27">
            <a:extLst>
              <a:ext uri="{FF2B5EF4-FFF2-40B4-BE49-F238E27FC236}">
                <a16:creationId xmlns:a16="http://schemas.microsoft.com/office/drawing/2014/main" id="{7A697245-A99A-9848-B1DD-4BEC3A50E1E2}"/>
              </a:ext>
            </a:extLst>
          </p:cNvPr>
          <p:cNvSpPr txBox="1"/>
          <p:nvPr/>
        </p:nvSpPr>
        <p:spPr>
          <a:xfrm>
            <a:off x="365760" y="6090802"/>
            <a:ext cx="13167360" cy="923330"/>
          </a:xfrm>
          <a:prstGeom prst="rect">
            <a:avLst/>
          </a:prstGeom>
          <a:noFill/>
        </p:spPr>
        <p:txBody>
          <a:bodyPr wrap="square" rtlCol="0">
            <a:spAutoFit/>
          </a:bodyPr>
          <a:lstStyle/>
          <a:p>
            <a:pPr algn="ctr"/>
            <a:r>
              <a:rPr lang="en-US" altLang="zh-Hans" sz="5400" b="1" dirty="0">
                <a:solidFill>
                  <a:schemeClr val="tx1"/>
                </a:solidFill>
                <a:latin typeface="Myriad Pro" panose="020B0503030403020204" pitchFamily="34" charset="0"/>
                <a:cs typeface="Arial" panose="020B0604020202020204" pitchFamily="34" charset="0"/>
              </a:rPr>
              <a:t>Motivation</a:t>
            </a:r>
            <a:endParaRPr lang="en-US" sz="4400" b="1" dirty="0">
              <a:solidFill>
                <a:schemeClr val="tx1"/>
              </a:solidFill>
              <a:latin typeface="Myriad Pro" panose="020B0503030403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0F3DA654-3A8A-3342-8D7A-9A1349BD41A7}"/>
              </a:ext>
            </a:extLst>
          </p:cNvPr>
          <p:cNvSpPr txBox="1"/>
          <p:nvPr/>
        </p:nvSpPr>
        <p:spPr>
          <a:xfrm>
            <a:off x="352458" y="14758254"/>
            <a:ext cx="13167360" cy="923330"/>
          </a:xfrm>
          <a:prstGeom prst="rect">
            <a:avLst/>
          </a:prstGeom>
          <a:noFill/>
        </p:spPr>
        <p:txBody>
          <a:bodyPr wrap="square" rtlCol="0">
            <a:spAutoFit/>
          </a:bodyPr>
          <a:lstStyle/>
          <a:p>
            <a:pPr algn="ctr"/>
            <a:r>
              <a:rPr lang="en-US" altLang="zh-Hans" sz="5400" b="1" dirty="0">
                <a:solidFill>
                  <a:schemeClr val="tx1"/>
                </a:solidFill>
                <a:latin typeface="Myriad Pro" panose="020B0503030403020204" pitchFamily="34" charset="0"/>
                <a:cs typeface="Arial" panose="020B0604020202020204" pitchFamily="34" charset="0"/>
              </a:rPr>
              <a:t>Introduction</a:t>
            </a:r>
            <a:endParaRPr lang="en-US" sz="4400" b="1" dirty="0">
              <a:solidFill>
                <a:schemeClr val="tx1"/>
              </a:solidFill>
              <a:latin typeface="Myriad Pro" panose="020B0503030403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91138BDC-E325-BD4A-B4FA-B1F963645FA0}"/>
              </a:ext>
            </a:extLst>
          </p:cNvPr>
          <p:cNvSpPr txBox="1"/>
          <p:nvPr/>
        </p:nvSpPr>
        <p:spPr>
          <a:xfrm>
            <a:off x="14694337" y="6130424"/>
            <a:ext cx="15384609" cy="923330"/>
          </a:xfrm>
          <a:prstGeom prst="rect">
            <a:avLst/>
          </a:prstGeom>
          <a:noFill/>
        </p:spPr>
        <p:txBody>
          <a:bodyPr wrap="square" rtlCol="0">
            <a:spAutoFit/>
          </a:bodyPr>
          <a:lstStyle/>
          <a:p>
            <a:pPr algn="ctr"/>
            <a:r>
              <a:rPr lang="en-US" altLang="zh-Hans" sz="5400" b="1" dirty="0">
                <a:solidFill>
                  <a:schemeClr val="tx1"/>
                </a:solidFill>
                <a:latin typeface="Myriad Pro" panose="020B0503030403020204" pitchFamily="34" charset="0"/>
                <a:cs typeface="Arial" panose="020B0604020202020204" pitchFamily="34" charset="0"/>
              </a:rPr>
              <a:t>Methodology</a:t>
            </a:r>
            <a:endParaRPr lang="en-US" sz="4400" b="1" dirty="0">
              <a:solidFill>
                <a:schemeClr val="tx1"/>
              </a:solidFill>
              <a:latin typeface="Myriad Pro" panose="020B0503030403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0F0B0B9E-D6F2-9F40-BD57-4579E66005EA}"/>
              </a:ext>
            </a:extLst>
          </p:cNvPr>
          <p:cNvSpPr/>
          <p:nvPr/>
        </p:nvSpPr>
        <p:spPr>
          <a:xfrm>
            <a:off x="14173200" y="15959554"/>
            <a:ext cx="16500937" cy="16501645"/>
          </a:xfrm>
          <a:prstGeom prst="roundRect">
            <a:avLst>
              <a:gd name="adj" fmla="val 1016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472" dirty="0"/>
              <a:t>Co</a:t>
            </a:r>
          </a:p>
        </p:txBody>
      </p:sp>
      <p:sp>
        <p:nvSpPr>
          <p:cNvPr id="34" name="TextBox 33">
            <a:extLst>
              <a:ext uri="{FF2B5EF4-FFF2-40B4-BE49-F238E27FC236}">
                <a16:creationId xmlns:a16="http://schemas.microsoft.com/office/drawing/2014/main" id="{BF163FD4-C0E6-8444-9CEB-2C869415F1C7}"/>
              </a:ext>
            </a:extLst>
          </p:cNvPr>
          <p:cNvSpPr txBox="1"/>
          <p:nvPr/>
        </p:nvSpPr>
        <p:spPr>
          <a:xfrm>
            <a:off x="14752527" y="15958718"/>
            <a:ext cx="15326419" cy="923330"/>
          </a:xfrm>
          <a:prstGeom prst="rect">
            <a:avLst/>
          </a:prstGeom>
          <a:noFill/>
        </p:spPr>
        <p:txBody>
          <a:bodyPr wrap="square" rtlCol="0">
            <a:spAutoFit/>
          </a:bodyPr>
          <a:lstStyle/>
          <a:p>
            <a:pPr algn="ctr"/>
            <a:r>
              <a:rPr lang="en-US" altLang="zh-Hans" sz="5400" b="1" dirty="0">
                <a:solidFill>
                  <a:schemeClr val="tx1"/>
                </a:solidFill>
                <a:latin typeface="Myriad Pro" panose="020B0503030403020204" pitchFamily="34" charset="0"/>
                <a:cs typeface="Arial" panose="020B0604020202020204" pitchFamily="34" charset="0"/>
              </a:rPr>
              <a:t>Experiment Results</a:t>
            </a:r>
            <a:endParaRPr lang="en-US" sz="4400" b="1" dirty="0">
              <a:solidFill>
                <a:schemeClr val="tx1"/>
              </a:solidFill>
              <a:latin typeface="Myriad Pro" panose="020B0503030403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CE24035C-6D49-9642-81BC-4151E2628503}"/>
              </a:ext>
            </a:extLst>
          </p:cNvPr>
          <p:cNvSpPr txBox="1"/>
          <p:nvPr/>
        </p:nvSpPr>
        <p:spPr>
          <a:xfrm>
            <a:off x="31574981" y="6130424"/>
            <a:ext cx="11669234" cy="923330"/>
          </a:xfrm>
          <a:prstGeom prst="rect">
            <a:avLst/>
          </a:prstGeom>
          <a:noFill/>
        </p:spPr>
        <p:txBody>
          <a:bodyPr wrap="square" rtlCol="0">
            <a:spAutoFit/>
          </a:bodyPr>
          <a:lstStyle/>
          <a:p>
            <a:pPr algn="ctr"/>
            <a:r>
              <a:rPr lang="en-US" altLang="zh-Hans" sz="5400" b="1" dirty="0">
                <a:solidFill>
                  <a:schemeClr val="tx1"/>
                </a:solidFill>
                <a:latin typeface="Myriad Pro" panose="020B0503030403020204" pitchFamily="34" charset="0"/>
                <a:cs typeface="Arial" panose="020B0604020202020204" pitchFamily="34" charset="0"/>
              </a:rPr>
              <a:t>Results</a:t>
            </a:r>
            <a:endParaRPr lang="en-US" sz="4400" b="1" dirty="0">
              <a:solidFill>
                <a:schemeClr val="tx1"/>
              </a:solidFill>
              <a:latin typeface="Myriad Pro" panose="020B0503030403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EBAAC9A-5E0B-D544-B031-B34BF670139F}"/>
              </a:ext>
            </a:extLst>
          </p:cNvPr>
          <p:cNvSpPr txBox="1"/>
          <p:nvPr/>
        </p:nvSpPr>
        <p:spPr>
          <a:xfrm>
            <a:off x="31442736" y="24855121"/>
            <a:ext cx="11669234" cy="923330"/>
          </a:xfrm>
          <a:prstGeom prst="rect">
            <a:avLst/>
          </a:prstGeom>
          <a:noFill/>
        </p:spPr>
        <p:txBody>
          <a:bodyPr wrap="square" rtlCol="0">
            <a:spAutoFit/>
          </a:bodyPr>
          <a:lstStyle/>
          <a:p>
            <a:pPr algn="ctr"/>
            <a:r>
              <a:rPr lang="en-US" altLang="zh-Hans" sz="5400" b="1" dirty="0">
                <a:solidFill>
                  <a:schemeClr val="tx1"/>
                </a:solidFill>
                <a:latin typeface="Myriad Pro" panose="020B0503030403020204" pitchFamily="34" charset="0"/>
                <a:cs typeface="Arial" panose="020B0604020202020204" pitchFamily="34" charset="0"/>
              </a:rPr>
              <a:t>Conclusion</a:t>
            </a:r>
            <a:endParaRPr lang="en-US" sz="4400" b="1" dirty="0">
              <a:solidFill>
                <a:schemeClr val="tx1"/>
              </a:solidFill>
              <a:latin typeface="Myriad Pro" panose="020B0503030403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4F0F57CC-41E6-1146-9DAC-69CC08CC16FA}"/>
              </a:ext>
            </a:extLst>
          </p:cNvPr>
          <p:cNvSpPr txBox="1"/>
          <p:nvPr/>
        </p:nvSpPr>
        <p:spPr>
          <a:xfrm>
            <a:off x="642028" y="7593664"/>
            <a:ext cx="6202514" cy="5016758"/>
          </a:xfrm>
          <a:prstGeom prst="rect">
            <a:avLst/>
          </a:prstGeom>
          <a:noFill/>
        </p:spPr>
        <p:txBody>
          <a:bodyPr wrap="square" rtlCol="0">
            <a:spAutoFit/>
          </a:bodyPr>
          <a:lstStyle/>
          <a:p>
            <a:pPr algn="just">
              <a:spcAft>
                <a:spcPts val="600"/>
              </a:spcAft>
            </a:pPr>
            <a:r>
              <a:rPr lang="en-US" sz="3200" dirty="0">
                <a:latin typeface="Myriad Pro" panose="020B0503030403020204" pitchFamily="34" charset="0"/>
              </a:rPr>
              <a:t>Generative models are useful tools that have successfully applied to many application domains. Many studies have been proposed to recover the true images from corrupted images. But none of them consider about how to generate high quality images when no clean, noise-free images are available. </a:t>
            </a:r>
            <a:endParaRPr lang="en-US" sz="3200" dirty="0">
              <a:solidFill>
                <a:srgbClr val="B31605"/>
              </a:solidFill>
              <a:latin typeface="Myriad Pro" panose="020B0503030403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9767AF5D-5B18-6245-8A91-DA5C1FE36314}"/>
              </a:ext>
            </a:extLst>
          </p:cNvPr>
          <p:cNvGrpSpPr>
            <a:grpSpLocks noChangeAspect="1"/>
          </p:cNvGrpSpPr>
          <p:nvPr/>
        </p:nvGrpSpPr>
        <p:grpSpPr>
          <a:xfrm>
            <a:off x="7026611" y="7231868"/>
            <a:ext cx="6211983" cy="5486400"/>
            <a:chOff x="3395763" y="1066341"/>
            <a:chExt cx="5548767" cy="4900650"/>
          </a:xfrm>
        </p:grpSpPr>
        <p:pic>
          <p:nvPicPr>
            <p:cNvPr id="78" name="Picture 77">
              <a:extLst>
                <a:ext uri="{FF2B5EF4-FFF2-40B4-BE49-F238E27FC236}">
                  <a16:creationId xmlns:a16="http://schemas.microsoft.com/office/drawing/2014/main" id="{F76A0A4B-F4DB-E348-BC2F-97A1FB7F8C42}"/>
                </a:ext>
              </a:extLst>
            </p:cNvPr>
            <p:cNvPicPr>
              <a:picLocks noChangeAspect="1"/>
            </p:cNvPicPr>
            <p:nvPr/>
          </p:nvPicPr>
          <p:blipFill>
            <a:blip r:embed="rId4"/>
            <a:stretch>
              <a:fillRect/>
            </a:stretch>
          </p:blipFill>
          <p:spPr>
            <a:xfrm>
              <a:off x="7797152" y="3097256"/>
              <a:ext cx="854329" cy="850392"/>
            </a:xfrm>
            <a:prstGeom prst="rect">
              <a:avLst/>
            </a:prstGeom>
          </p:spPr>
        </p:pic>
        <p:pic>
          <p:nvPicPr>
            <p:cNvPr id="79" name="Picture 78">
              <a:extLst>
                <a:ext uri="{FF2B5EF4-FFF2-40B4-BE49-F238E27FC236}">
                  <a16:creationId xmlns:a16="http://schemas.microsoft.com/office/drawing/2014/main" id="{3914B68E-1B52-0F4E-82E1-F00EF27C0115}"/>
                </a:ext>
              </a:extLst>
            </p:cNvPr>
            <p:cNvPicPr>
              <a:picLocks noChangeAspect="1"/>
            </p:cNvPicPr>
            <p:nvPr/>
          </p:nvPicPr>
          <p:blipFill>
            <a:blip r:embed="rId5"/>
            <a:stretch>
              <a:fillRect/>
            </a:stretch>
          </p:blipFill>
          <p:spPr>
            <a:xfrm>
              <a:off x="3900154" y="3093330"/>
              <a:ext cx="854318" cy="854318"/>
            </a:xfrm>
            <a:prstGeom prst="rect">
              <a:avLst/>
            </a:prstGeom>
          </p:spPr>
        </p:pic>
        <p:pic>
          <p:nvPicPr>
            <p:cNvPr id="80" name="Picture 79">
              <a:extLst>
                <a:ext uri="{FF2B5EF4-FFF2-40B4-BE49-F238E27FC236}">
                  <a16:creationId xmlns:a16="http://schemas.microsoft.com/office/drawing/2014/main" id="{959B7BD0-C228-A547-B54E-3FC051A44BEF}"/>
                </a:ext>
              </a:extLst>
            </p:cNvPr>
            <p:cNvPicPr>
              <a:picLocks noChangeAspect="1"/>
            </p:cNvPicPr>
            <p:nvPr/>
          </p:nvPicPr>
          <p:blipFill>
            <a:blip r:embed="rId6"/>
            <a:stretch>
              <a:fillRect/>
            </a:stretch>
          </p:blipFill>
          <p:spPr>
            <a:xfrm>
              <a:off x="3395763" y="1073988"/>
              <a:ext cx="1647948" cy="1647948"/>
            </a:xfrm>
            <a:prstGeom prst="rect">
              <a:avLst/>
            </a:prstGeom>
          </p:spPr>
        </p:pic>
        <p:pic>
          <p:nvPicPr>
            <p:cNvPr id="81" name="Picture 80">
              <a:extLst>
                <a:ext uri="{FF2B5EF4-FFF2-40B4-BE49-F238E27FC236}">
                  <a16:creationId xmlns:a16="http://schemas.microsoft.com/office/drawing/2014/main" id="{66E65F45-72E3-2B43-917E-CEBA28D2F011}"/>
                </a:ext>
              </a:extLst>
            </p:cNvPr>
            <p:cNvPicPr>
              <a:picLocks noChangeAspect="1"/>
            </p:cNvPicPr>
            <p:nvPr/>
          </p:nvPicPr>
          <p:blipFill>
            <a:blip r:embed="rId7"/>
            <a:stretch>
              <a:fillRect/>
            </a:stretch>
          </p:blipFill>
          <p:spPr>
            <a:xfrm>
              <a:off x="3395763" y="4319043"/>
              <a:ext cx="1647948" cy="1647948"/>
            </a:xfrm>
            <a:prstGeom prst="rect">
              <a:avLst/>
            </a:prstGeom>
          </p:spPr>
        </p:pic>
        <p:pic>
          <p:nvPicPr>
            <p:cNvPr id="82" name="Picture 81">
              <a:extLst>
                <a:ext uri="{FF2B5EF4-FFF2-40B4-BE49-F238E27FC236}">
                  <a16:creationId xmlns:a16="http://schemas.microsoft.com/office/drawing/2014/main" id="{7B7D727F-8EE9-E948-A312-49E65485A7F0}"/>
                </a:ext>
              </a:extLst>
            </p:cNvPr>
            <p:cNvPicPr>
              <a:picLocks noChangeAspect="1"/>
            </p:cNvPicPr>
            <p:nvPr/>
          </p:nvPicPr>
          <p:blipFill>
            <a:blip r:embed="rId8"/>
            <a:stretch>
              <a:fillRect/>
            </a:stretch>
          </p:blipFill>
          <p:spPr>
            <a:xfrm>
              <a:off x="7288953" y="1066341"/>
              <a:ext cx="1655577" cy="1663241"/>
            </a:xfrm>
            <a:prstGeom prst="rect">
              <a:avLst/>
            </a:prstGeom>
          </p:spPr>
        </p:pic>
        <p:pic>
          <p:nvPicPr>
            <p:cNvPr id="83" name="Picture 82">
              <a:extLst>
                <a:ext uri="{FF2B5EF4-FFF2-40B4-BE49-F238E27FC236}">
                  <a16:creationId xmlns:a16="http://schemas.microsoft.com/office/drawing/2014/main" id="{D05351E7-BA8F-8E4E-BD64-25CF15B347AF}"/>
                </a:ext>
              </a:extLst>
            </p:cNvPr>
            <p:cNvPicPr>
              <a:picLocks noChangeAspect="1"/>
            </p:cNvPicPr>
            <p:nvPr/>
          </p:nvPicPr>
          <p:blipFill>
            <a:blip r:embed="rId9"/>
            <a:stretch>
              <a:fillRect/>
            </a:stretch>
          </p:blipFill>
          <p:spPr>
            <a:xfrm>
              <a:off x="7288953" y="4303749"/>
              <a:ext cx="1655577" cy="1663242"/>
            </a:xfrm>
            <a:prstGeom prst="rect">
              <a:avLst/>
            </a:prstGeom>
          </p:spPr>
        </p:pic>
        <p:sp>
          <p:nvSpPr>
            <p:cNvPr id="84" name="Rectangle 83">
              <a:extLst>
                <a:ext uri="{FF2B5EF4-FFF2-40B4-BE49-F238E27FC236}">
                  <a16:creationId xmlns:a16="http://schemas.microsoft.com/office/drawing/2014/main" id="{3C25D520-0E4C-A348-9CDA-B75676B46B00}"/>
                </a:ext>
              </a:extLst>
            </p:cNvPr>
            <p:cNvSpPr/>
            <p:nvPr/>
          </p:nvSpPr>
          <p:spPr>
            <a:xfrm>
              <a:off x="5490138" y="1559634"/>
              <a:ext cx="1352388" cy="6766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latin typeface="Times" pitchFamily="2" charset="0"/>
                </a:rPr>
                <a:t>Generative Models</a:t>
              </a:r>
            </a:p>
          </p:txBody>
        </p:sp>
        <p:sp>
          <p:nvSpPr>
            <p:cNvPr id="85" name="Rectangle 84">
              <a:extLst>
                <a:ext uri="{FF2B5EF4-FFF2-40B4-BE49-F238E27FC236}">
                  <a16:creationId xmlns:a16="http://schemas.microsoft.com/office/drawing/2014/main" id="{907BA549-50F6-074A-A2CF-5D65B7BA35C8}"/>
                </a:ext>
              </a:extLst>
            </p:cNvPr>
            <p:cNvSpPr/>
            <p:nvPr/>
          </p:nvSpPr>
          <p:spPr>
            <a:xfrm>
              <a:off x="5511653" y="3185490"/>
              <a:ext cx="1352388" cy="6739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latin typeface="Times" pitchFamily="2" charset="0"/>
                </a:rPr>
                <a:t>Denosing</a:t>
              </a:r>
              <a:r>
                <a:rPr lang="en-US" sz="1800" dirty="0">
                  <a:latin typeface="Times" pitchFamily="2" charset="0"/>
                </a:rPr>
                <a:t> Models</a:t>
              </a:r>
            </a:p>
          </p:txBody>
        </p:sp>
        <p:sp>
          <p:nvSpPr>
            <p:cNvPr id="86" name="Rectangle 85">
              <a:extLst>
                <a:ext uri="{FF2B5EF4-FFF2-40B4-BE49-F238E27FC236}">
                  <a16:creationId xmlns:a16="http://schemas.microsoft.com/office/drawing/2014/main" id="{FB0E38D1-204B-694A-B1BF-7795714FE3DD}"/>
                </a:ext>
              </a:extLst>
            </p:cNvPr>
            <p:cNvSpPr/>
            <p:nvPr/>
          </p:nvSpPr>
          <p:spPr>
            <a:xfrm>
              <a:off x="5490138" y="4804689"/>
              <a:ext cx="1352388" cy="6766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Times" pitchFamily="2" charset="0"/>
                </a:rPr>
                <a:t>?</a:t>
              </a:r>
            </a:p>
          </p:txBody>
        </p:sp>
        <p:cxnSp>
          <p:nvCxnSpPr>
            <p:cNvPr id="87" name="Straight Arrow Connector 86">
              <a:extLst>
                <a:ext uri="{FF2B5EF4-FFF2-40B4-BE49-F238E27FC236}">
                  <a16:creationId xmlns:a16="http://schemas.microsoft.com/office/drawing/2014/main" id="{AF56290E-8174-B648-9602-A54AC1854BC4}"/>
                </a:ext>
              </a:extLst>
            </p:cNvPr>
            <p:cNvCxnSpPr>
              <a:stCxn id="79" idx="3"/>
              <a:endCxn id="85" idx="1"/>
            </p:cNvCxnSpPr>
            <p:nvPr/>
          </p:nvCxnSpPr>
          <p:spPr>
            <a:xfrm>
              <a:off x="4754472" y="3520489"/>
              <a:ext cx="757181" cy="19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CD337884-6A4F-1A4B-A3D8-B62DA6C8E48B}"/>
                </a:ext>
              </a:extLst>
            </p:cNvPr>
            <p:cNvCxnSpPr>
              <a:stCxn id="85" idx="3"/>
              <a:endCxn id="78" idx="1"/>
            </p:cNvCxnSpPr>
            <p:nvPr/>
          </p:nvCxnSpPr>
          <p:spPr>
            <a:xfrm>
              <a:off x="6864041" y="3522452"/>
              <a:ext cx="93311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23F289B2-FA5D-684A-82AD-DD59F3CC2846}"/>
                </a:ext>
              </a:extLst>
            </p:cNvPr>
            <p:cNvCxnSpPr>
              <a:stCxn id="80" idx="3"/>
              <a:endCxn id="84" idx="1"/>
            </p:cNvCxnSpPr>
            <p:nvPr/>
          </p:nvCxnSpPr>
          <p:spPr>
            <a:xfrm>
              <a:off x="5043711" y="1897962"/>
              <a:ext cx="44642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0BFC3844-5D31-2042-A0FB-F615F08EED5A}"/>
                </a:ext>
              </a:extLst>
            </p:cNvPr>
            <p:cNvCxnSpPr>
              <a:stCxn id="84" idx="3"/>
              <a:endCxn id="82" idx="1"/>
            </p:cNvCxnSpPr>
            <p:nvPr/>
          </p:nvCxnSpPr>
          <p:spPr>
            <a:xfrm>
              <a:off x="6842526" y="1897962"/>
              <a:ext cx="44642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79C5CDD0-0177-DD42-8FCD-5EE7733613CE}"/>
                </a:ext>
              </a:extLst>
            </p:cNvPr>
            <p:cNvCxnSpPr>
              <a:stCxn id="81" idx="3"/>
              <a:endCxn id="86" idx="1"/>
            </p:cNvCxnSpPr>
            <p:nvPr/>
          </p:nvCxnSpPr>
          <p:spPr>
            <a:xfrm>
              <a:off x="5043711" y="5143017"/>
              <a:ext cx="44642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F140D8C6-DAD9-8C48-B615-E457D22C2E18}"/>
                </a:ext>
              </a:extLst>
            </p:cNvPr>
            <p:cNvCxnSpPr>
              <a:stCxn id="86" idx="3"/>
              <a:endCxn id="83" idx="1"/>
            </p:cNvCxnSpPr>
            <p:nvPr/>
          </p:nvCxnSpPr>
          <p:spPr>
            <a:xfrm flipV="1">
              <a:off x="6842526" y="5135370"/>
              <a:ext cx="446427" cy="76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6129F7A0-A9F6-A04B-AE0F-2C1483AC2DDE}"/>
              </a:ext>
            </a:extLst>
          </p:cNvPr>
          <p:cNvSpPr txBox="1"/>
          <p:nvPr/>
        </p:nvSpPr>
        <p:spPr>
          <a:xfrm>
            <a:off x="556270" y="12821159"/>
            <a:ext cx="12682324" cy="1138773"/>
          </a:xfrm>
          <a:prstGeom prst="rect">
            <a:avLst/>
          </a:prstGeom>
          <a:noFill/>
        </p:spPr>
        <p:txBody>
          <a:bodyPr wrap="square" rtlCol="0">
            <a:spAutoFit/>
          </a:bodyPr>
          <a:lstStyle/>
          <a:p>
            <a:pPr algn="just"/>
            <a:r>
              <a:rPr lang="en-US" sz="3600" b="1" dirty="0">
                <a:solidFill>
                  <a:srgbClr val="C00000"/>
                </a:solidFill>
                <a:latin typeface="Myriad Pro" panose="020B0503030403020204" pitchFamily="34" charset="0"/>
              </a:rPr>
              <a:t>Problem Define:</a:t>
            </a:r>
          </a:p>
          <a:p>
            <a:pPr algn="just"/>
            <a:r>
              <a:rPr lang="en-US" sz="3200" dirty="0">
                <a:solidFill>
                  <a:srgbClr val="C00000"/>
                </a:solidFill>
                <a:latin typeface="Myriad Pro" panose="020B0503030403020204" pitchFamily="34" charset="0"/>
              </a:rPr>
              <a:t>How to generate new clean images when no noise-free data is available? </a:t>
            </a:r>
            <a:endParaRPr lang="en-US" sz="3200" dirty="0">
              <a:solidFill>
                <a:srgbClr val="C00000"/>
              </a:solidFill>
            </a:endParaRPr>
          </a:p>
        </p:txBody>
      </p:sp>
      <p:sp>
        <p:nvSpPr>
          <p:cNvPr id="93" name="TextBox 92">
            <a:extLst>
              <a:ext uri="{FF2B5EF4-FFF2-40B4-BE49-F238E27FC236}">
                <a16:creationId xmlns:a16="http://schemas.microsoft.com/office/drawing/2014/main" id="{79114104-C1D7-DE41-AB62-D2966615F6B9}"/>
              </a:ext>
            </a:extLst>
          </p:cNvPr>
          <p:cNvSpPr txBox="1"/>
          <p:nvPr/>
        </p:nvSpPr>
        <p:spPr>
          <a:xfrm>
            <a:off x="785712" y="15822708"/>
            <a:ext cx="12124807" cy="3416320"/>
          </a:xfrm>
          <a:prstGeom prst="rect">
            <a:avLst/>
          </a:prstGeom>
          <a:noFill/>
        </p:spPr>
        <p:txBody>
          <a:bodyPr wrap="square" rtlCol="0">
            <a:spAutoFit/>
          </a:bodyPr>
          <a:lstStyle/>
          <a:p>
            <a:pPr algn="just"/>
            <a:r>
              <a:rPr lang="en-US" sz="3600" b="1" dirty="0">
                <a:solidFill>
                  <a:srgbClr val="B31605"/>
                </a:solidFill>
                <a:latin typeface="Myriad Pro" panose="020B0503030403020204" pitchFamily="34" charset="0"/>
                <a:cs typeface="Arial" panose="020B0604020202020204" pitchFamily="34" charset="0"/>
              </a:rPr>
              <a:t>Robust Variational Autoencoders</a:t>
            </a:r>
            <a:r>
              <a:rPr lang="zh-CN" altLang="en-US" sz="3600" b="1" dirty="0">
                <a:solidFill>
                  <a:srgbClr val="B31605"/>
                </a:solidFill>
                <a:latin typeface="Myriad Pro" panose="020B0503030403020204" pitchFamily="34" charset="0"/>
                <a:cs typeface="Arial" panose="020B0604020202020204" pitchFamily="34" charset="0"/>
              </a:rPr>
              <a:t> </a:t>
            </a:r>
            <a:r>
              <a:rPr lang="en-US" altLang="zh-CN" sz="3600" b="1" dirty="0">
                <a:solidFill>
                  <a:srgbClr val="B31605"/>
                </a:solidFill>
                <a:latin typeface="Myriad Pro" panose="020B0503030403020204" pitchFamily="34" charset="0"/>
                <a:cs typeface="Arial" panose="020B0604020202020204" pitchFamily="34" charset="0"/>
              </a:rPr>
              <a:t>(RVAE)</a:t>
            </a:r>
            <a:r>
              <a:rPr lang="en-US" sz="3600" b="1" dirty="0">
                <a:solidFill>
                  <a:srgbClr val="B31605"/>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has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been</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proposed</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as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a</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novel</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denoising</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generative</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model</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to</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bridge</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the</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research</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gap</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of</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creating</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realistic</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images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directly</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from</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noisy</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input</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data.</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RVAE</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is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extended</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from</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Robust</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Principal</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Component</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Analysis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(RPCA),</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Robust</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Deep</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Autoencoders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(RDA)</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and</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Variational</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Autoencoders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(VAE).</a:t>
            </a:r>
            <a:r>
              <a:rPr lang="zh-CN" altLang="en-US" sz="3600" dirty="0">
                <a:solidFill>
                  <a:schemeClr val="tx1"/>
                </a:solidFill>
                <a:latin typeface="Myriad Pro" panose="020B0503030403020204" pitchFamily="34" charset="0"/>
                <a:cs typeface="Arial" panose="020B0604020202020204" pitchFamily="34" charset="0"/>
              </a:rPr>
              <a:t> </a:t>
            </a:r>
            <a:endParaRPr lang="en-US" sz="3200" dirty="0">
              <a:latin typeface="Myriad Pro" panose="020B0503030403020204" pitchFamily="34" charset="0"/>
              <a:cs typeface="Arial"/>
            </a:endParaRPr>
          </a:p>
        </p:txBody>
      </p:sp>
      <p:pic>
        <p:nvPicPr>
          <p:cNvPr id="7" name="Picture 6">
            <a:extLst>
              <a:ext uri="{FF2B5EF4-FFF2-40B4-BE49-F238E27FC236}">
                <a16:creationId xmlns:a16="http://schemas.microsoft.com/office/drawing/2014/main" id="{CE0ACCBC-DDA4-7440-B81D-2176728AF826}"/>
              </a:ext>
            </a:extLst>
          </p:cNvPr>
          <p:cNvPicPr>
            <a:picLocks noChangeAspect="1"/>
          </p:cNvPicPr>
          <p:nvPr/>
        </p:nvPicPr>
        <p:blipFill>
          <a:blip r:embed="rId10"/>
          <a:stretch>
            <a:fillRect/>
          </a:stretch>
        </p:blipFill>
        <p:spPr>
          <a:xfrm>
            <a:off x="1247433" y="20977274"/>
            <a:ext cx="11514616" cy="4315968"/>
          </a:xfrm>
          <a:prstGeom prst="rect">
            <a:avLst/>
          </a:prstGeom>
        </p:spPr>
      </p:pic>
      <p:pic>
        <p:nvPicPr>
          <p:cNvPr id="8" name="Picture 7">
            <a:extLst>
              <a:ext uri="{FF2B5EF4-FFF2-40B4-BE49-F238E27FC236}">
                <a16:creationId xmlns:a16="http://schemas.microsoft.com/office/drawing/2014/main" id="{62426488-5137-A240-A8D7-39F09D067000}"/>
              </a:ext>
            </a:extLst>
          </p:cNvPr>
          <p:cNvPicPr>
            <a:picLocks noChangeAspect="1"/>
          </p:cNvPicPr>
          <p:nvPr/>
        </p:nvPicPr>
        <p:blipFill rotWithShape="1">
          <a:blip r:embed="rId11"/>
          <a:srcRect b="5042"/>
          <a:stretch/>
        </p:blipFill>
        <p:spPr>
          <a:xfrm>
            <a:off x="1195012" y="27031488"/>
            <a:ext cx="11482251" cy="5088217"/>
          </a:xfrm>
          <a:prstGeom prst="rect">
            <a:avLst/>
          </a:prstGeom>
        </p:spPr>
      </p:pic>
      <p:sp>
        <p:nvSpPr>
          <p:cNvPr id="94" name="Rounded Rectangle 93">
            <a:extLst>
              <a:ext uri="{FF2B5EF4-FFF2-40B4-BE49-F238E27FC236}">
                <a16:creationId xmlns:a16="http://schemas.microsoft.com/office/drawing/2014/main" id="{69822E37-46A0-974F-855B-5CD23946601A}"/>
              </a:ext>
            </a:extLst>
          </p:cNvPr>
          <p:cNvSpPr/>
          <p:nvPr/>
        </p:nvSpPr>
        <p:spPr>
          <a:xfrm>
            <a:off x="31195274" y="30448312"/>
            <a:ext cx="12271974" cy="2012887"/>
          </a:xfrm>
          <a:prstGeom prst="roundRect">
            <a:avLst>
              <a:gd name="adj" fmla="val 25307"/>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Co</a:t>
            </a:r>
            <a:endParaRPr lang="en-US" sz="41472" dirty="0"/>
          </a:p>
        </p:txBody>
      </p:sp>
      <p:sp>
        <p:nvSpPr>
          <p:cNvPr id="95" name="TextBox 94">
            <a:extLst>
              <a:ext uri="{FF2B5EF4-FFF2-40B4-BE49-F238E27FC236}">
                <a16:creationId xmlns:a16="http://schemas.microsoft.com/office/drawing/2014/main" id="{74FE4820-C4F8-7546-AE77-D83C37440C91}"/>
              </a:ext>
            </a:extLst>
          </p:cNvPr>
          <p:cNvSpPr txBox="1"/>
          <p:nvPr/>
        </p:nvSpPr>
        <p:spPr>
          <a:xfrm>
            <a:off x="31516790" y="30593413"/>
            <a:ext cx="11669234" cy="923330"/>
          </a:xfrm>
          <a:prstGeom prst="rect">
            <a:avLst/>
          </a:prstGeom>
          <a:noFill/>
        </p:spPr>
        <p:txBody>
          <a:bodyPr wrap="square" rtlCol="0">
            <a:spAutoFit/>
          </a:bodyPr>
          <a:lstStyle/>
          <a:p>
            <a:pPr algn="ctr"/>
            <a:r>
              <a:rPr lang="en-US" altLang="zh-Hans" sz="5400" b="1" dirty="0">
                <a:solidFill>
                  <a:schemeClr val="tx1"/>
                </a:solidFill>
                <a:latin typeface="Myriad Pro" panose="020B0503030403020204" pitchFamily="34" charset="0"/>
                <a:cs typeface="Arial" panose="020B0604020202020204" pitchFamily="34" charset="0"/>
              </a:rPr>
              <a:t>Acknowledge</a:t>
            </a:r>
            <a:endParaRPr lang="en-US" sz="4400" b="1" dirty="0">
              <a:solidFill>
                <a:schemeClr val="tx1"/>
              </a:solidFill>
              <a:latin typeface="Myriad Pro" panose="020B0503030403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F37C997F-2BFE-144B-9146-6DED27395351}"/>
              </a:ext>
            </a:extLst>
          </p:cNvPr>
          <p:cNvSpPr/>
          <p:nvPr/>
        </p:nvSpPr>
        <p:spPr>
          <a:xfrm>
            <a:off x="785712" y="19380152"/>
            <a:ext cx="9549409" cy="646331"/>
          </a:xfrm>
          <a:prstGeom prst="rect">
            <a:avLst/>
          </a:prstGeom>
        </p:spPr>
        <p:txBody>
          <a:bodyPr wrap="none">
            <a:spAutoFit/>
          </a:bodyPr>
          <a:lstStyle/>
          <a:p>
            <a:r>
              <a:rPr lang="en-US" altLang="zh-CN" sz="3600" b="1" dirty="0">
                <a:solidFill>
                  <a:srgbClr val="B31605"/>
                </a:solidFill>
                <a:latin typeface="Myriad Pro" panose="020B0503030403020204" pitchFamily="34" charset="0"/>
                <a:cs typeface="Arial" panose="020B0604020202020204" pitchFamily="34" charset="0"/>
              </a:rPr>
              <a:t>Robust</a:t>
            </a:r>
            <a:r>
              <a:rPr lang="zh-CN" altLang="en-US" sz="3600" b="1" dirty="0">
                <a:solidFill>
                  <a:srgbClr val="B31605"/>
                </a:solidFill>
                <a:latin typeface="Myriad Pro" panose="020B0503030403020204" pitchFamily="34" charset="0"/>
                <a:cs typeface="Arial" panose="020B0604020202020204" pitchFamily="34" charset="0"/>
              </a:rPr>
              <a:t> </a:t>
            </a:r>
            <a:r>
              <a:rPr lang="en-US" altLang="zh-CN" sz="3600" b="1" dirty="0">
                <a:solidFill>
                  <a:srgbClr val="B31605"/>
                </a:solidFill>
                <a:latin typeface="Myriad Pro" panose="020B0503030403020204" pitchFamily="34" charset="0"/>
                <a:cs typeface="Arial" panose="020B0604020202020204" pitchFamily="34" charset="0"/>
              </a:rPr>
              <a:t>Principal</a:t>
            </a:r>
            <a:r>
              <a:rPr lang="zh-CN" altLang="en-US" sz="3600" b="1" dirty="0">
                <a:solidFill>
                  <a:srgbClr val="B31605"/>
                </a:solidFill>
                <a:latin typeface="Myriad Pro" panose="020B0503030403020204" pitchFamily="34" charset="0"/>
                <a:cs typeface="Arial" panose="020B0604020202020204" pitchFamily="34" charset="0"/>
              </a:rPr>
              <a:t> </a:t>
            </a:r>
            <a:r>
              <a:rPr lang="en-US" altLang="zh-CN" sz="3600" b="1" dirty="0">
                <a:solidFill>
                  <a:srgbClr val="B31605"/>
                </a:solidFill>
                <a:latin typeface="Myriad Pro" panose="020B0503030403020204" pitchFamily="34" charset="0"/>
                <a:cs typeface="Arial" panose="020B0604020202020204" pitchFamily="34" charset="0"/>
              </a:rPr>
              <a:t>Component</a:t>
            </a:r>
            <a:r>
              <a:rPr lang="zh-CN" altLang="en-US" sz="3600" b="1" dirty="0">
                <a:solidFill>
                  <a:srgbClr val="B31605"/>
                </a:solidFill>
                <a:latin typeface="Myriad Pro" panose="020B0503030403020204" pitchFamily="34" charset="0"/>
                <a:cs typeface="Arial" panose="020B0604020202020204" pitchFamily="34" charset="0"/>
              </a:rPr>
              <a:t> </a:t>
            </a:r>
            <a:r>
              <a:rPr lang="en-US" altLang="zh-CN" sz="3600" b="1" dirty="0">
                <a:solidFill>
                  <a:srgbClr val="B31605"/>
                </a:solidFill>
                <a:latin typeface="Myriad Pro" panose="020B0503030403020204" pitchFamily="34" charset="0"/>
                <a:cs typeface="Arial" panose="020B0604020202020204" pitchFamily="34" charset="0"/>
              </a:rPr>
              <a:t>Analysis</a:t>
            </a:r>
            <a:r>
              <a:rPr lang="zh-CN" altLang="en-US" sz="3600" b="1" dirty="0">
                <a:solidFill>
                  <a:srgbClr val="B31605"/>
                </a:solidFill>
                <a:latin typeface="Myriad Pro" panose="020B0503030403020204" pitchFamily="34" charset="0"/>
                <a:cs typeface="Arial" panose="020B0604020202020204" pitchFamily="34" charset="0"/>
              </a:rPr>
              <a:t> </a:t>
            </a:r>
            <a:r>
              <a:rPr lang="en-US" altLang="zh-CN" sz="3600" b="1" dirty="0">
                <a:solidFill>
                  <a:srgbClr val="B31605"/>
                </a:solidFill>
                <a:latin typeface="Myriad Pro" panose="020B0503030403020204" pitchFamily="34" charset="0"/>
                <a:cs typeface="Arial" panose="020B0604020202020204" pitchFamily="34" charset="0"/>
              </a:rPr>
              <a:t>(RPCA)</a:t>
            </a:r>
            <a:endParaRPr lang="en-US" sz="3600" dirty="0"/>
          </a:p>
        </p:txBody>
      </p:sp>
      <p:pic>
        <p:nvPicPr>
          <p:cNvPr id="10" name="Picture 9">
            <a:extLst>
              <a:ext uri="{FF2B5EF4-FFF2-40B4-BE49-F238E27FC236}">
                <a16:creationId xmlns:a16="http://schemas.microsoft.com/office/drawing/2014/main" id="{BB308D73-4D64-DA43-B8CA-C95B8C272DBB}"/>
              </a:ext>
            </a:extLst>
          </p:cNvPr>
          <p:cNvPicPr>
            <a:picLocks noChangeAspect="1"/>
          </p:cNvPicPr>
          <p:nvPr/>
        </p:nvPicPr>
        <p:blipFill>
          <a:blip r:embed="rId12"/>
          <a:stretch>
            <a:fillRect/>
          </a:stretch>
        </p:blipFill>
        <p:spPr>
          <a:xfrm>
            <a:off x="3167635" y="20097197"/>
            <a:ext cx="3781805" cy="920787"/>
          </a:xfrm>
          <a:prstGeom prst="rect">
            <a:avLst/>
          </a:prstGeom>
        </p:spPr>
      </p:pic>
      <p:pic>
        <p:nvPicPr>
          <p:cNvPr id="11" name="Picture 10">
            <a:extLst>
              <a:ext uri="{FF2B5EF4-FFF2-40B4-BE49-F238E27FC236}">
                <a16:creationId xmlns:a16="http://schemas.microsoft.com/office/drawing/2014/main" id="{38E22D09-112B-5E4F-A085-DB18B8301915}"/>
              </a:ext>
            </a:extLst>
          </p:cNvPr>
          <p:cNvPicPr>
            <a:picLocks noChangeAspect="1"/>
          </p:cNvPicPr>
          <p:nvPr/>
        </p:nvPicPr>
        <p:blipFill>
          <a:blip r:embed="rId13"/>
          <a:stretch>
            <a:fillRect/>
          </a:stretch>
        </p:blipFill>
        <p:spPr>
          <a:xfrm>
            <a:off x="7026611" y="20163929"/>
            <a:ext cx="3135682" cy="633808"/>
          </a:xfrm>
          <a:prstGeom prst="rect">
            <a:avLst/>
          </a:prstGeom>
        </p:spPr>
      </p:pic>
      <p:sp>
        <p:nvSpPr>
          <p:cNvPr id="97" name="Rectangle 96">
            <a:extLst>
              <a:ext uri="{FF2B5EF4-FFF2-40B4-BE49-F238E27FC236}">
                <a16:creationId xmlns:a16="http://schemas.microsoft.com/office/drawing/2014/main" id="{19ACFA66-B498-D944-9252-4EEF1FA071DF}"/>
              </a:ext>
            </a:extLst>
          </p:cNvPr>
          <p:cNvSpPr/>
          <p:nvPr/>
        </p:nvSpPr>
        <p:spPr>
          <a:xfrm>
            <a:off x="785712" y="25402056"/>
            <a:ext cx="6926896" cy="646331"/>
          </a:xfrm>
          <a:prstGeom prst="rect">
            <a:avLst/>
          </a:prstGeom>
        </p:spPr>
        <p:txBody>
          <a:bodyPr wrap="none">
            <a:spAutoFit/>
          </a:bodyPr>
          <a:lstStyle/>
          <a:p>
            <a:r>
              <a:rPr lang="en-US" altLang="zh-CN" sz="3600" b="1" dirty="0">
                <a:solidFill>
                  <a:srgbClr val="B31605"/>
                </a:solidFill>
                <a:latin typeface="Myriad Pro" panose="020B0503030403020204" pitchFamily="34" charset="0"/>
                <a:cs typeface="Arial" panose="020B0604020202020204" pitchFamily="34" charset="0"/>
              </a:rPr>
              <a:t>Variational</a:t>
            </a:r>
            <a:r>
              <a:rPr lang="zh-CN" altLang="en-US" sz="3600" b="1" dirty="0">
                <a:solidFill>
                  <a:srgbClr val="B31605"/>
                </a:solidFill>
                <a:latin typeface="Myriad Pro" panose="020B0503030403020204" pitchFamily="34" charset="0"/>
                <a:cs typeface="Arial" panose="020B0604020202020204" pitchFamily="34" charset="0"/>
              </a:rPr>
              <a:t> </a:t>
            </a:r>
            <a:r>
              <a:rPr lang="en-US" altLang="zh-CN" sz="3600" b="1" dirty="0">
                <a:solidFill>
                  <a:srgbClr val="B31605"/>
                </a:solidFill>
                <a:latin typeface="Myriad Pro" panose="020B0503030403020204" pitchFamily="34" charset="0"/>
                <a:cs typeface="Arial" panose="020B0604020202020204" pitchFamily="34" charset="0"/>
              </a:rPr>
              <a:t>Autoencoders</a:t>
            </a:r>
            <a:r>
              <a:rPr lang="zh-CN" altLang="en-US" sz="3600" b="1" dirty="0">
                <a:solidFill>
                  <a:srgbClr val="B31605"/>
                </a:solidFill>
                <a:latin typeface="Myriad Pro" panose="020B0503030403020204" pitchFamily="34" charset="0"/>
                <a:cs typeface="Arial" panose="020B0604020202020204" pitchFamily="34" charset="0"/>
              </a:rPr>
              <a:t> </a:t>
            </a:r>
            <a:r>
              <a:rPr lang="en-US" altLang="zh-CN" sz="3600" b="1" dirty="0">
                <a:solidFill>
                  <a:srgbClr val="B31605"/>
                </a:solidFill>
                <a:latin typeface="Myriad Pro" panose="020B0503030403020204" pitchFamily="34" charset="0"/>
                <a:cs typeface="Arial" panose="020B0604020202020204" pitchFamily="34" charset="0"/>
              </a:rPr>
              <a:t>(VAE) </a:t>
            </a:r>
            <a:r>
              <a:rPr lang="en-US" altLang="zh-CN" sz="3600" b="1" baseline="30000" dirty="0">
                <a:solidFill>
                  <a:srgbClr val="B31605"/>
                </a:solidFill>
                <a:latin typeface="Myriad Pro" panose="020B0503030403020204" pitchFamily="34" charset="0"/>
                <a:cs typeface="Arial" panose="020B0604020202020204" pitchFamily="34" charset="0"/>
              </a:rPr>
              <a:t>[2]</a:t>
            </a:r>
            <a:endParaRPr lang="en-US" sz="3600" dirty="0"/>
          </a:p>
        </p:txBody>
      </p:sp>
      <p:sp>
        <p:nvSpPr>
          <p:cNvPr id="12" name="Rectangle 11">
            <a:extLst>
              <a:ext uri="{FF2B5EF4-FFF2-40B4-BE49-F238E27FC236}">
                <a16:creationId xmlns:a16="http://schemas.microsoft.com/office/drawing/2014/main" id="{B1173EFA-F76E-314F-91F2-969C71062A7D}"/>
              </a:ext>
            </a:extLst>
          </p:cNvPr>
          <p:cNvSpPr/>
          <p:nvPr/>
        </p:nvSpPr>
        <p:spPr>
          <a:xfrm>
            <a:off x="31483995" y="31471639"/>
            <a:ext cx="11842641" cy="769441"/>
          </a:xfrm>
          <a:prstGeom prst="rect">
            <a:avLst/>
          </a:prstGeom>
        </p:spPr>
        <p:txBody>
          <a:bodyPr wrap="square">
            <a:spAutoFit/>
          </a:bodyPr>
          <a:lstStyle/>
          <a:p>
            <a:r>
              <a:rPr lang="en-US" sz="2400" dirty="0">
                <a:latin typeface="Myriad Pro" panose="020B0503030403020204" pitchFamily="34" charset="0"/>
              </a:rPr>
              <a:t>This research project is supported in part by NSF grants </a:t>
            </a:r>
            <a:r>
              <a:rPr lang="en-US" sz="2400" u="sng" dirty="0">
                <a:latin typeface="Myriad Pro" panose="020B0503030403020204" pitchFamily="34" charset="0"/>
              </a:rPr>
              <a:t>CNS-1657350</a:t>
            </a:r>
            <a:r>
              <a:rPr lang="en-US" sz="2400" dirty="0">
                <a:latin typeface="Myriad Pro" panose="020B0503030403020204" pitchFamily="34" charset="0"/>
              </a:rPr>
              <a:t> and </a:t>
            </a:r>
            <a:r>
              <a:rPr lang="en-US" sz="2400" u="sng" dirty="0">
                <a:latin typeface="Myriad Pro" panose="020B0503030403020204" pitchFamily="34" charset="0"/>
              </a:rPr>
              <a:t>CMMI-1831140</a:t>
            </a:r>
            <a:r>
              <a:rPr lang="en-US" sz="2400" dirty="0">
                <a:latin typeface="Myriad Pro" panose="020B0503030403020204" pitchFamily="34" charset="0"/>
              </a:rPr>
              <a:t>.</a:t>
            </a:r>
            <a:r>
              <a:rPr lang="en-US" sz="4400" dirty="0">
                <a:latin typeface="Myriad Pro" panose="020B0503030403020204" pitchFamily="34" charset="0"/>
              </a:rPr>
              <a:t> </a:t>
            </a:r>
          </a:p>
        </p:txBody>
      </p:sp>
      <p:sp>
        <p:nvSpPr>
          <p:cNvPr id="98" name="TextBox 97">
            <a:extLst>
              <a:ext uri="{FF2B5EF4-FFF2-40B4-BE49-F238E27FC236}">
                <a16:creationId xmlns:a16="http://schemas.microsoft.com/office/drawing/2014/main" id="{5CBC31BD-26CB-7942-9EE6-EBFC5AF3F3C7}"/>
              </a:ext>
            </a:extLst>
          </p:cNvPr>
          <p:cNvSpPr txBox="1"/>
          <p:nvPr/>
        </p:nvSpPr>
        <p:spPr>
          <a:xfrm>
            <a:off x="3167635" y="26120606"/>
            <a:ext cx="7833509" cy="1138773"/>
          </a:xfrm>
          <a:prstGeom prst="rect">
            <a:avLst/>
          </a:prstGeom>
          <a:noFill/>
        </p:spPr>
        <p:txBody>
          <a:bodyPr wrap="square" rtlCol="0">
            <a:spAutoFit/>
          </a:bodyPr>
          <a:lstStyle/>
          <a:p>
            <a:pPr algn="ctr"/>
            <a:r>
              <a:rPr lang="en-US" sz="3400" dirty="0">
                <a:solidFill>
                  <a:schemeClr val="tx1"/>
                </a:solidFill>
                <a:latin typeface="Myriad Pro" panose="020B0503030403020204" pitchFamily="34" charset="0"/>
                <a:cs typeface="Arial" panose="020B0604020202020204" pitchFamily="34" charset="0"/>
              </a:rPr>
              <a:t>Minimize reconstruction error </a:t>
            </a:r>
          </a:p>
          <a:p>
            <a:pPr algn="ctr"/>
            <a:r>
              <a:rPr lang="en-US" sz="3400" dirty="0">
                <a:solidFill>
                  <a:schemeClr val="tx1"/>
                </a:solidFill>
                <a:latin typeface="Myriad Pro" panose="020B0503030403020204" pitchFamily="34" charset="0"/>
                <a:cs typeface="Arial" panose="020B0604020202020204" pitchFamily="34" charset="0"/>
              </a:rPr>
              <a:t>Minimize </a:t>
            </a:r>
            <a:r>
              <a:rPr lang="en-US" sz="3400" dirty="0" err="1">
                <a:solidFill>
                  <a:schemeClr val="tx1"/>
                </a:solidFill>
                <a:latin typeface="Myriad Pro" panose="020B0503030403020204" pitchFamily="34" charset="0"/>
                <a:cs typeface="Arial" panose="020B0604020202020204" pitchFamily="34" charset="0"/>
              </a:rPr>
              <a:t>Kullback-Leibler</a:t>
            </a:r>
            <a:r>
              <a:rPr lang="en-US" sz="3400" dirty="0">
                <a:solidFill>
                  <a:schemeClr val="tx1"/>
                </a:solidFill>
                <a:latin typeface="Myriad Pro" panose="020B0503030403020204" pitchFamily="34" charset="0"/>
                <a:cs typeface="Arial" panose="020B0604020202020204" pitchFamily="34" charset="0"/>
              </a:rPr>
              <a:t> (KL) divergence</a:t>
            </a:r>
            <a:endParaRPr lang="en-US" sz="2800" dirty="0">
              <a:solidFill>
                <a:schemeClr val="tx1"/>
              </a:solidFill>
              <a:latin typeface="Myriad Pro" panose="020B0503030403020204" pitchFamily="34" charset="0"/>
            </a:endParaRPr>
          </a:p>
        </p:txBody>
      </p:sp>
      <p:sp>
        <p:nvSpPr>
          <p:cNvPr id="212" name="TextBox 211">
            <a:extLst>
              <a:ext uri="{FF2B5EF4-FFF2-40B4-BE49-F238E27FC236}">
                <a16:creationId xmlns:a16="http://schemas.microsoft.com/office/drawing/2014/main" id="{24BBCEDD-3AFA-7741-B925-5162B6790317}"/>
              </a:ext>
            </a:extLst>
          </p:cNvPr>
          <p:cNvSpPr txBox="1"/>
          <p:nvPr/>
        </p:nvSpPr>
        <p:spPr>
          <a:xfrm>
            <a:off x="14694337" y="17103647"/>
            <a:ext cx="15384609" cy="1754326"/>
          </a:xfrm>
          <a:prstGeom prst="rect">
            <a:avLst/>
          </a:prstGeom>
          <a:noFill/>
        </p:spPr>
        <p:txBody>
          <a:bodyPr wrap="square" rtlCol="0">
            <a:spAutoFit/>
          </a:bodyPr>
          <a:lstStyle/>
          <a:p>
            <a:pPr algn="just"/>
            <a:r>
              <a:rPr lang="en-US" altLang="zh-Hans" sz="3600" b="1" dirty="0">
                <a:solidFill>
                  <a:srgbClr val="C00000"/>
                </a:solidFill>
                <a:latin typeface="Myriad Pro" panose="020B0503030403020204" pitchFamily="34" charset="0"/>
                <a:cs typeface="Arial" panose="020B0604020202020204" pitchFamily="34" charset="0"/>
              </a:rPr>
              <a:t>Implementation Details</a:t>
            </a:r>
          </a:p>
          <a:p>
            <a:pPr marL="571500" indent="-571500" algn="just">
              <a:buFont typeface="Arial" panose="020B0604020202020204" pitchFamily="34" charset="0"/>
              <a:buChar char="•"/>
            </a:pPr>
            <a:r>
              <a:rPr lang="en-US" altLang="zh-Hans" sz="3600" dirty="0">
                <a:solidFill>
                  <a:schemeClr val="tx1"/>
                </a:solidFill>
                <a:latin typeface="Myriad Pro" panose="020B0503030403020204" pitchFamily="34" charset="0"/>
                <a:cs typeface="Arial" panose="020B0604020202020204" pitchFamily="34" charset="0"/>
              </a:rPr>
              <a:t>Data set: </a:t>
            </a:r>
          </a:p>
          <a:p>
            <a:pPr lvl="6" algn="just"/>
            <a:r>
              <a:rPr lang="en-US" altLang="zh-Hans" sz="3600" dirty="0">
                <a:solidFill>
                  <a:schemeClr val="tx1"/>
                </a:solidFill>
                <a:latin typeface="Myriad Pro" panose="020B0503030403020204" pitchFamily="34" charset="0"/>
                <a:cs typeface="Arial" panose="020B0604020202020204" pitchFamily="34" charset="0"/>
              </a:rPr>
              <a:t>		</a:t>
            </a:r>
            <a:endParaRPr lang="en-US" altLang="zh-Hans" sz="1100" dirty="0">
              <a:solidFill>
                <a:schemeClr val="tx1"/>
              </a:solidFill>
              <a:latin typeface="Myriad Pro" panose="020B0503030403020204" pitchFamily="34" charset="0"/>
              <a:cs typeface="Arial" panose="020B0604020202020204" pitchFamily="34" charset="0"/>
            </a:endParaRPr>
          </a:p>
        </p:txBody>
      </p:sp>
      <p:sp>
        <p:nvSpPr>
          <p:cNvPr id="213" name="TextBox 212">
            <a:extLst>
              <a:ext uri="{FF2B5EF4-FFF2-40B4-BE49-F238E27FC236}">
                <a16:creationId xmlns:a16="http://schemas.microsoft.com/office/drawing/2014/main" id="{81A4828C-9370-9345-92FC-743BCB541BD7}"/>
              </a:ext>
            </a:extLst>
          </p:cNvPr>
          <p:cNvSpPr txBox="1"/>
          <p:nvPr/>
        </p:nvSpPr>
        <p:spPr>
          <a:xfrm>
            <a:off x="14599927" y="27688686"/>
            <a:ext cx="15762245" cy="3416320"/>
          </a:xfrm>
          <a:prstGeom prst="rect">
            <a:avLst/>
          </a:prstGeom>
          <a:noFill/>
        </p:spPr>
        <p:txBody>
          <a:bodyPr wrap="square" rtlCol="0">
            <a:spAutoFit/>
          </a:bodyPr>
          <a:lstStyle/>
          <a:p>
            <a:pPr algn="just"/>
            <a:r>
              <a:rPr lang="en-US" altLang="zh-Hans" sz="3600" b="1" dirty="0">
                <a:solidFill>
                  <a:srgbClr val="C00000"/>
                </a:solidFill>
                <a:latin typeface="Myriad Pro" panose="020B0503030403020204" pitchFamily="34" charset="0"/>
                <a:cs typeface="Arial" panose="020B0604020202020204" pitchFamily="34" charset="0"/>
              </a:rPr>
              <a:t>Evaluation Metrics</a:t>
            </a:r>
          </a:p>
          <a:p>
            <a:pPr algn="just"/>
            <a:r>
              <a:rPr lang="en-US" altLang="zh-Hans" sz="3600" dirty="0">
                <a:solidFill>
                  <a:schemeClr val="tx1"/>
                </a:solidFill>
                <a:latin typeface="Myriad Pro" panose="020B0503030403020204" pitchFamily="34" charset="0"/>
                <a:cs typeface="Arial" panose="020B0604020202020204" pitchFamily="34" charset="0"/>
              </a:rPr>
              <a:t>To judge the quality of images we generate the</a:t>
            </a:r>
            <a:r>
              <a:rPr lang="en-US" sz="3600" dirty="0"/>
              <a:t> “Fréchet Inception Distance” (FID)</a:t>
            </a:r>
            <a:r>
              <a:rPr lang="zh-CN" altLang="en-US" sz="3600" dirty="0"/>
              <a:t> </a:t>
            </a:r>
            <a:r>
              <a:rPr lang="en-US" altLang="zh-CN" sz="3600" baseline="30000" dirty="0"/>
              <a:t>[6]</a:t>
            </a:r>
            <a:r>
              <a:rPr lang="en-US" sz="3600" dirty="0"/>
              <a:t> score</a:t>
            </a:r>
            <a:r>
              <a:rPr lang="en-US" sz="3600" dirty="0">
                <a:solidFill>
                  <a:schemeClr val="tx1"/>
                </a:solidFill>
                <a:latin typeface="Myriad Pro" panose="020B0503030403020204" pitchFamily="34" charset="0"/>
                <a:cs typeface="Arial" panose="020B0604020202020204" pitchFamily="34" charset="0"/>
              </a:rPr>
              <a:t>, which is computed by considering the similarity of two distributions, the fake images and true ones. FID ranges from 0 to infinity that a </a:t>
            </a:r>
            <a:r>
              <a:rPr lang="en-US" sz="3600" b="1" dirty="0">
                <a:solidFill>
                  <a:srgbClr val="C00000"/>
                </a:solidFill>
                <a:latin typeface="Myriad Pro" panose="020B0503030403020204" pitchFamily="34" charset="0"/>
                <a:cs typeface="Arial" panose="020B0604020202020204" pitchFamily="34" charset="0"/>
              </a:rPr>
              <a:t>small</a:t>
            </a:r>
            <a:r>
              <a:rPr lang="en-US" sz="3600" dirty="0">
                <a:solidFill>
                  <a:schemeClr val="tx1"/>
                </a:solidFill>
                <a:latin typeface="Myriad Pro" panose="020B0503030403020204" pitchFamily="34" charset="0"/>
                <a:cs typeface="Arial" panose="020B0604020202020204" pitchFamily="34" charset="0"/>
              </a:rPr>
              <a:t> score of FID indicates a </a:t>
            </a:r>
            <a:r>
              <a:rPr lang="en-US" sz="3600" b="1" dirty="0">
                <a:solidFill>
                  <a:srgbClr val="C00000"/>
                </a:solidFill>
                <a:latin typeface="Myriad Pro" panose="020B0503030403020204" pitchFamily="34" charset="0"/>
                <a:cs typeface="Arial" panose="020B0604020202020204" pitchFamily="34" charset="0"/>
              </a:rPr>
              <a:t>high</a:t>
            </a:r>
            <a:r>
              <a:rPr lang="en-US" sz="3600" dirty="0">
                <a:solidFill>
                  <a:schemeClr val="tx1"/>
                </a:solidFill>
                <a:latin typeface="Myriad Pro" panose="020B0503030403020204" pitchFamily="34" charset="0"/>
                <a:cs typeface="Arial" panose="020B0604020202020204" pitchFamily="34" charset="0"/>
              </a:rPr>
              <a:t> similarity between the fake and true images. The following shows the formula of FID:</a:t>
            </a:r>
            <a:endParaRPr lang="en-US" altLang="zh-Hans" sz="3600" dirty="0">
              <a:solidFill>
                <a:schemeClr val="tx1"/>
              </a:solidFill>
              <a:latin typeface="Myriad Pro" panose="020B0503030403020204" pitchFamily="34" charset="0"/>
              <a:cs typeface="Arial" panose="020B0604020202020204" pitchFamily="34" charset="0"/>
            </a:endParaRPr>
          </a:p>
        </p:txBody>
      </p:sp>
      <p:pic>
        <p:nvPicPr>
          <p:cNvPr id="216" name="Picture 215">
            <a:extLst>
              <a:ext uri="{FF2B5EF4-FFF2-40B4-BE49-F238E27FC236}">
                <a16:creationId xmlns:a16="http://schemas.microsoft.com/office/drawing/2014/main" id="{B9F931BE-F75E-6F46-90AB-47C253D8122B}"/>
              </a:ext>
            </a:extLst>
          </p:cNvPr>
          <p:cNvPicPr>
            <a:picLocks noChangeAspect="1"/>
          </p:cNvPicPr>
          <p:nvPr/>
        </p:nvPicPr>
        <p:blipFill>
          <a:blip r:embed="rId14"/>
          <a:stretch>
            <a:fillRect/>
          </a:stretch>
        </p:blipFill>
        <p:spPr>
          <a:xfrm>
            <a:off x="19428385" y="31146730"/>
            <a:ext cx="6513302" cy="649819"/>
          </a:xfrm>
          <a:prstGeom prst="rect">
            <a:avLst/>
          </a:prstGeom>
        </p:spPr>
      </p:pic>
      <p:sp>
        <p:nvSpPr>
          <p:cNvPr id="217" name="TextBox 216">
            <a:extLst>
              <a:ext uri="{FF2B5EF4-FFF2-40B4-BE49-F238E27FC236}">
                <a16:creationId xmlns:a16="http://schemas.microsoft.com/office/drawing/2014/main" id="{4BEC7307-D40E-7144-8B77-68E8F2D11A46}"/>
              </a:ext>
            </a:extLst>
          </p:cNvPr>
          <p:cNvSpPr txBox="1"/>
          <p:nvPr/>
        </p:nvSpPr>
        <p:spPr>
          <a:xfrm>
            <a:off x="31905722" y="25760589"/>
            <a:ext cx="10967460" cy="3970318"/>
          </a:xfrm>
          <a:prstGeom prst="rect">
            <a:avLst/>
          </a:prstGeom>
          <a:noFill/>
        </p:spPr>
        <p:txBody>
          <a:bodyPr wrap="square" rtlCol="0">
            <a:spAutoFit/>
          </a:bodyPr>
          <a:lstStyle/>
          <a:p>
            <a:pPr marL="571500" indent="-571500" algn="just">
              <a:buFont typeface="Arial" panose="020B0604020202020204" pitchFamily="34" charset="0"/>
              <a:buChar char="•"/>
            </a:pPr>
            <a:r>
              <a:rPr lang="en-US" sz="3600" dirty="0"/>
              <a:t>Bridged the </a:t>
            </a:r>
            <a:r>
              <a:rPr lang="en-US" sz="3600" dirty="0">
                <a:solidFill>
                  <a:srgbClr val="C00000"/>
                </a:solidFill>
              </a:rPr>
              <a:t>research gap </a:t>
            </a:r>
            <a:r>
              <a:rPr lang="en-US" sz="3600" dirty="0"/>
              <a:t>between denoising and generation if only corrupted and unannotated data accessible.</a:t>
            </a:r>
          </a:p>
          <a:p>
            <a:pPr marL="571500" indent="-571500" algn="just">
              <a:buFont typeface="Arial" panose="020B0604020202020204" pitchFamily="34" charset="0"/>
              <a:buChar char="•"/>
            </a:pPr>
            <a:r>
              <a:rPr lang="en-US" altLang="zh-Hans" sz="3600" dirty="0">
                <a:solidFill>
                  <a:schemeClr val="tx1"/>
                </a:solidFill>
                <a:latin typeface="Myriad Pro" panose="020B0503030403020204" pitchFamily="34" charset="0"/>
                <a:cs typeface="Arial" panose="020B0604020202020204" pitchFamily="34" charset="0"/>
              </a:rPr>
              <a:t>Demonstrated the </a:t>
            </a:r>
            <a:r>
              <a:rPr lang="en-US" altLang="zh-Hans" sz="3600" dirty="0">
                <a:solidFill>
                  <a:srgbClr val="C00000"/>
                </a:solidFill>
                <a:latin typeface="Myriad Pro" panose="020B0503030403020204" pitchFamily="34" charset="0"/>
                <a:cs typeface="Arial" panose="020B0604020202020204" pitchFamily="34" charset="0"/>
              </a:rPr>
              <a:t>robustness</a:t>
            </a:r>
            <a:r>
              <a:rPr lang="en-US" altLang="zh-Hans" sz="3600" dirty="0">
                <a:solidFill>
                  <a:schemeClr val="tx1"/>
                </a:solidFill>
                <a:latin typeface="Myriad Pro" panose="020B0503030403020204" pitchFamily="34" charset="0"/>
                <a:cs typeface="Arial" panose="020B0604020202020204" pitchFamily="34" charset="0"/>
              </a:rPr>
              <a:t> of our proposed method using different method of corruption. </a:t>
            </a:r>
          </a:p>
          <a:p>
            <a:pPr marL="571500" indent="-571500" algn="just">
              <a:buFont typeface="Arial" panose="020B0604020202020204" pitchFamily="34" charset="0"/>
              <a:buChar char="•"/>
            </a:pPr>
            <a:r>
              <a:rPr lang="en-US" altLang="zh-Hans" sz="3600" dirty="0">
                <a:solidFill>
                  <a:srgbClr val="C00000"/>
                </a:solidFill>
                <a:latin typeface="Myriad Pro" panose="020B0503030403020204" pitchFamily="34" charset="0"/>
                <a:cs typeface="Arial" panose="020B0604020202020204" pitchFamily="34" charset="0"/>
              </a:rPr>
              <a:t>Beat the</a:t>
            </a:r>
            <a:r>
              <a:rPr lang="zh-CN" altLang="en-US" sz="3600" dirty="0">
                <a:solidFill>
                  <a:srgbClr val="C00000"/>
                </a:solidFill>
                <a:latin typeface="Myriad Pro" panose="020B0503030403020204" pitchFamily="34" charset="0"/>
                <a:cs typeface="Arial" panose="020B0604020202020204" pitchFamily="34" charset="0"/>
              </a:rPr>
              <a:t> </a:t>
            </a:r>
            <a:r>
              <a:rPr lang="en-US" altLang="zh-CN" sz="3600" dirty="0">
                <a:solidFill>
                  <a:srgbClr val="C00000"/>
                </a:solidFill>
                <a:latin typeface="Myriad Pro" panose="020B0503030403020204" pitchFamily="34" charset="0"/>
                <a:cs typeface="Arial" panose="020B0604020202020204" pitchFamily="34" charset="0"/>
              </a:rPr>
              <a:t>two-stage</a:t>
            </a:r>
            <a:r>
              <a:rPr lang="zh-CN" altLang="en-US" sz="3600" dirty="0">
                <a:solidFill>
                  <a:srgbClr val="C00000"/>
                </a:solidFill>
                <a:latin typeface="Myriad Pro" panose="020B0503030403020204" pitchFamily="34" charset="0"/>
                <a:cs typeface="Arial" panose="020B0604020202020204" pitchFamily="34" charset="0"/>
              </a:rPr>
              <a:t> </a:t>
            </a:r>
            <a:r>
              <a:rPr lang="en-US" altLang="zh-CN" sz="3600" dirty="0">
                <a:solidFill>
                  <a:srgbClr val="C00000"/>
                </a:solidFill>
                <a:latin typeface="Myriad Pro" panose="020B0503030403020204" pitchFamily="34" charset="0"/>
                <a:cs typeface="Arial" panose="020B0604020202020204" pitchFamily="34" charset="0"/>
              </a:rPr>
              <a:t>model</a:t>
            </a:r>
            <a:r>
              <a:rPr lang="zh-CN" altLang="en-US" sz="3600" dirty="0">
                <a:solidFill>
                  <a:srgbClr val="C00000"/>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such</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as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denoising</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with</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RPCA</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and</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generating</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with</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VAEs.</a:t>
            </a:r>
            <a:r>
              <a:rPr lang="en-US" altLang="zh-Hans" sz="3600" dirty="0">
                <a:solidFill>
                  <a:schemeClr val="tx1"/>
                </a:solidFill>
                <a:latin typeface="Myriad Pro" panose="020B0503030403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6F4D6B3C-509D-0447-86C7-9A57FE5A3865}"/>
              </a:ext>
            </a:extLst>
          </p:cNvPr>
          <p:cNvPicPr>
            <a:picLocks/>
          </p:cNvPicPr>
          <p:nvPr/>
        </p:nvPicPr>
        <p:blipFill>
          <a:blip r:embed="rId15"/>
          <a:stretch>
            <a:fillRect/>
          </a:stretch>
        </p:blipFill>
        <p:spPr>
          <a:xfrm>
            <a:off x="15394079" y="18854733"/>
            <a:ext cx="4114800" cy="4114800"/>
          </a:xfrm>
          <a:prstGeom prst="rect">
            <a:avLst/>
          </a:prstGeom>
        </p:spPr>
      </p:pic>
      <p:sp>
        <p:nvSpPr>
          <p:cNvPr id="3" name="TextBox 2">
            <a:extLst>
              <a:ext uri="{FF2B5EF4-FFF2-40B4-BE49-F238E27FC236}">
                <a16:creationId xmlns:a16="http://schemas.microsoft.com/office/drawing/2014/main" id="{2906A28E-217E-034E-8C38-23CBB264EE3E}"/>
              </a:ext>
            </a:extLst>
          </p:cNvPr>
          <p:cNvSpPr txBox="1"/>
          <p:nvPr/>
        </p:nvSpPr>
        <p:spPr>
          <a:xfrm>
            <a:off x="14694337" y="23666925"/>
            <a:ext cx="15573427" cy="3970318"/>
          </a:xfrm>
          <a:prstGeom prst="rect">
            <a:avLst/>
          </a:prstGeom>
          <a:noFill/>
        </p:spPr>
        <p:txBody>
          <a:bodyPr wrap="square" rtlCol="0">
            <a:spAutoFit/>
          </a:bodyPr>
          <a:lstStyle/>
          <a:p>
            <a:pPr marL="571500" indent="-571500" algn="just">
              <a:buFont typeface="Arial" panose="020B0604020202020204" pitchFamily="34" charset="0"/>
              <a:buChar char="•"/>
            </a:pPr>
            <a:r>
              <a:rPr lang="en-US" altLang="zh-Hans" sz="3600" dirty="0">
                <a:solidFill>
                  <a:schemeClr val="tx1"/>
                </a:solidFill>
                <a:latin typeface="Myriad Pro" panose="020B0503030403020204" pitchFamily="34" charset="0"/>
                <a:cs typeface="Arial" panose="020B0604020202020204" pitchFamily="34" charset="0"/>
              </a:rPr>
              <a:t>Benchmark models: </a:t>
            </a:r>
          </a:p>
          <a:p>
            <a:pPr lvl="8" algn="just"/>
            <a:r>
              <a:rPr lang="en-US" altLang="zh-Hans" sz="3600" b="1" dirty="0">
                <a:solidFill>
                  <a:schemeClr val="tx1"/>
                </a:solidFill>
                <a:latin typeface="Myriad Pro" panose="020B0503030403020204" pitchFamily="34" charset="0"/>
                <a:cs typeface="Arial" panose="020B0604020202020204" pitchFamily="34" charset="0"/>
              </a:rPr>
              <a:t>	- VAE</a:t>
            </a:r>
            <a:r>
              <a:rPr lang="en-US" altLang="zh-Hans" sz="3600" dirty="0">
                <a:solidFill>
                  <a:schemeClr val="tx1"/>
                </a:solidFill>
                <a:latin typeface="Myriad Pro" panose="020B0503030403020204" pitchFamily="34" charset="0"/>
                <a:cs typeface="Arial" panose="020B0604020202020204" pitchFamily="34" charset="0"/>
              </a:rPr>
              <a:t>, a generative model which uses the same structure as RVAE.</a:t>
            </a:r>
          </a:p>
          <a:p>
            <a:pPr lvl="8" algn="just"/>
            <a:r>
              <a:rPr lang="en-US" altLang="zh-Hans" sz="3600" b="1" dirty="0">
                <a:solidFill>
                  <a:schemeClr val="tx1"/>
                </a:solidFill>
                <a:latin typeface="Myriad Pro" panose="020B0503030403020204" pitchFamily="34" charset="0"/>
                <a:cs typeface="Arial" panose="020B0604020202020204" pitchFamily="34" charset="0"/>
              </a:rPr>
              <a:t>	- RPCA+VAE</a:t>
            </a:r>
            <a:r>
              <a:rPr lang="en-US" altLang="zh-Hans" sz="3600" dirty="0">
                <a:solidFill>
                  <a:schemeClr val="tx1"/>
                </a:solidFill>
                <a:latin typeface="Myriad Pro" panose="020B0503030403020204" pitchFamily="34" charset="0"/>
                <a:cs typeface="Arial" panose="020B0604020202020204" pitchFamily="34" charset="0"/>
              </a:rPr>
              <a:t>, a two</a:t>
            </a:r>
            <a:r>
              <a:rPr lang="en-US" altLang="zh-CN" sz="3600" dirty="0">
                <a:solidFill>
                  <a:schemeClr val="tx1"/>
                </a:solidFill>
                <a:latin typeface="Myriad Pro" panose="020B0503030403020204" pitchFamily="34" charset="0"/>
                <a:cs typeface="Arial" panose="020B0604020202020204" pitchFamily="34" charset="0"/>
              </a:rPr>
              <a:t>-</a:t>
            </a:r>
            <a:r>
              <a:rPr lang="en-US" altLang="zh-Hans" sz="3600" dirty="0">
                <a:solidFill>
                  <a:schemeClr val="tx1"/>
                </a:solidFill>
                <a:latin typeface="Myriad Pro" panose="020B0503030403020204" pitchFamily="34" charset="0"/>
                <a:cs typeface="Arial" panose="020B0604020202020204" pitchFamily="34" charset="0"/>
              </a:rPr>
              <a:t>stage model, which uses RPCA to denoise and then  	    	</a:t>
            </a:r>
            <a:r>
              <a:rPr lang="zh-CN" altLang="en-US" sz="3600" dirty="0">
                <a:solidFill>
                  <a:schemeClr val="tx1"/>
                </a:solidFill>
                <a:latin typeface="Myriad Pro" panose="020B0503030403020204" pitchFamily="34" charset="0"/>
                <a:cs typeface="Arial" panose="020B0604020202020204" pitchFamily="34" charset="0"/>
              </a:rPr>
              <a:t>   </a:t>
            </a:r>
            <a:r>
              <a:rPr lang="en-US" altLang="zh-Hans" sz="3600" dirty="0">
                <a:solidFill>
                  <a:schemeClr val="tx1"/>
                </a:solidFill>
                <a:latin typeface="Myriad Pro" panose="020B0503030403020204" pitchFamily="34" charset="0"/>
                <a:cs typeface="Arial" panose="020B0604020202020204" pitchFamily="34" charset="0"/>
              </a:rPr>
              <a:t>uses VAE to generate new images.</a:t>
            </a:r>
          </a:p>
          <a:p>
            <a:pPr lvl="8" algn="just"/>
            <a:r>
              <a:rPr lang="en-US" altLang="zh-Hans" sz="3600" b="1" dirty="0">
                <a:solidFill>
                  <a:schemeClr val="tx1"/>
                </a:solidFill>
                <a:latin typeface="Myriad Pro" panose="020B0503030403020204" pitchFamily="34" charset="0"/>
                <a:cs typeface="Arial" panose="020B0604020202020204" pitchFamily="34" charset="0"/>
              </a:rPr>
              <a:t>	- </a:t>
            </a:r>
            <a:r>
              <a:rPr lang="en-US" altLang="zh-CN" sz="3600" b="1" dirty="0">
                <a:solidFill>
                  <a:schemeClr val="tx1"/>
                </a:solidFill>
                <a:latin typeface="Myriad Pro" panose="020B0503030403020204" pitchFamily="34" charset="0"/>
                <a:cs typeface="Arial" panose="020B0604020202020204" pitchFamily="34" charset="0"/>
              </a:rPr>
              <a:t>RDA+</a:t>
            </a:r>
            <a:r>
              <a:rPr lang="en-US" altLang="zh-Hans" sz="3600" b="1" dirty="0">
                <a:solidFill>
                  <a:schemeClr val="tx1"/>
                </a:solidFill>
                <a:latin typeface="Myriad Pro" panose="020B0503030403020204" pitchFamily="34" charset="0"/>
                <a:cs typeface="Arial" panose="020B0604020202020204" pitchFamily="34" charset="0"/>
              </a:rPr>
              <a:t>VAE</a:t>
            </a:r>
            <a:r>
              <a:rPr lang="en-US" altLang="zh-Hans" sz="3600" dirty="0">
                <a:solidFill>
                  <a:schemeClr val="tx1"/>
                </a:solidFill>
                <a:latin typeface="Myriad Pro" panose="020B0503030403020204" pitchFamily="34" charset="0"/>
                <a:cs typeface="Arial" panose="020B0604020202020204" pitchFamily="34" charset="0"/>
              </a:rPr>
              <a:t>, a</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two-stage</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model,</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which</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uses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RDA</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to</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denoise</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and</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then</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uses</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	</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VAE</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to</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generate</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new</a:t>
            </a:r>
            <a:r>
              <a:rPr lang="zh-CN" altLang="en-US" sz="3600" dirty="0">
                <a:solidFill>
                  <a:schemeClr val="tx1"/>
                </a:solidFill>
                <a:latin typeface="Myriad Pro" panose="020B0503030403020204" pitchFamily="34" charset="0"/>
                <a:cs typeface="Arial" panose="020B0604020202020204" pitchFamily="34" charset="0"/>
              </a:rPr>
              <a:t> </a:t>
            </a:r>
            <a:r>
              <a:rPr lang="en-US" altLang="zh-CN" sz="3600" dirty="0">
                <a:solidFill>
                  <a:schemeClr val="tx1"/>
                </a:solidFill>
                <a:latin typeface="Myriad Pro" panose="020B0503030403020204" pitchFamily="34" charset="0"/>
                <a:cs typeface="Arial" panose="020B0604020202020204" pitchFamily="34" charset="0"/>
              </a:rPr>
              <a:t>images.</a:t>
            </a:r>
            <a:endParaRPr lang="en-US" altLang="zh-Hans" sz="3600" dirty="0">
              <a:solidFill>
                <a:schemeClr val="tx1"/>
              </a:solidFill>
              <a:latin typeface="Myriad Pro" panose="020B0503030403020204" pitchFamily="34" charset="0"/>
              <a:cs typeface="Arial" panose="020B0604020202020204" pitchFamily="34" charset="0"/>
            </a:endParaRPr>
          </a:p>
          <a:p>
            <a:pPr lvl="8" algn="just"/>
            <a:r>
              <a:rPr lang="en-US" altLang="zh-Hans" sz="3600" dirty="0">
                <a:solidFill>
                  <a:schemeClr val="tx1"/>
                </a:solidFill>
                <a:latin typeface="Myriad Pro" panose="020B0503030403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0FF4DED6-37B1-2740-BAAF-FDFC32A07C83}"/>
              </a:ext>
            </a:extLst>
          </p:cNvPr>
          <p:cNvSpPr txBox="1"/>
          <p:nvPr/>
        </p:nvSpPr>
        <p:spPr>
          <a:xfrm>
            <a:off x="16067529" y="18262675"/>
            <a:ext cx="2933700" cy="646331"/>
          </a:xfrm>
          <a:prstGeom prst="rect">
            <a:avLst/>
          </a:prstGeom>
          <a:noFill/>
        </p:spPr>
        <p:txBody>
          <a:bodyPr wrap="square" rtlCol="0">
            <a:spAutoFit/>
          </a:bodyPr>
          <a:lstStyle/>
          <a:p>
            <a:pPr algn="ctr"/>
            <a:r>
              <a:rPr lang="en-US" sz="3600" dirty="0">
                <a:latin typeface="Myriad Pro" panose="020B0503030403020204" pitchFamily="34" charset="0"/>
              </a:rPr>
              <a:t>MNIST</a:t>
            </a:r>
          </a:p>
        </p:txBody>
      </p:sp>
      <p:sp>
        <p:nvSpPr>
          <p:cNvPr id="67" name="TextBox 66">
            <a:extLst>
              <a:ext uri="{FF2B5EF4-FFF2-40B4-BE49-F238E27FC236}">
                <a16:creationId xmlns:a16="http://schemas.microsoft.com/office/drawing/2014/main" id="{62A4156A-7F32-BC4A-B587-582FE60E4006}"/>
              </a:ext>
            </a:extLst>
          </p:cNvPr>
          <p:cNvSpPr txBox="1"/>
          <p:nvPr/>
        </p:nvSpPr>
        <p:spPr>
          <a:xfrm>
            <a:off x="20181009" y="18245654"/>
            <a:ext cx="4685681" cy="584775"/>
          </a:xfrm>
          <a:prstGeom prst="rect">
            <a:avLst/>
          </a:prstGeom>
          <a:noFill/>
        </p:spPr>
        <p:txBody>
          <a:bodyPr wrap="square" rtlCol="0">
            <a:spAutoFit/>
          </a:bodyPr>
          <a:lstStyle/>
          <a:p>
            <a:pPr algn="ctr"/>
            <a:r>
              <a:rPr lang="en-US" sz="3200" dirty="0">
                <a:latin typeface="Myriad Pro" panose="020B0503030403020204" pitchFamily="34" charset="0"/>
              </a:rPr>
              <a:t>Salt-and-pepper Noise</a:t>
            </a:r>
          </a:p>
        </p:txBody>
      </p:sp>
      <p:sp>
        <p:nvSpPr>
          <p:cNvPr id="27" name="TextBox 26">
            <a:extLst>
              <a:ext uri="{FF2B5EF4-FFF2-40B4-BE49-F238E27FC236}">
                <a16:creationId xmlns:a16="http://schemas.microsoft.com/office/drawing/2014/main" id="{B4E52C72-1580-3540-A56B-987F02C29A6E}"/>
              </a:ext>
            </a:extLst>
          </p:cNvPr>
          <p:cNvSpPr txBox="1"/>
          <p:nvPr/>
        </p:nvSpPr>
        <p:spPr>
          <a:xfrm>
            <a:off x="15026852" y="7118393"/>
            <a:ext cx="4401533" cy="646331"/>
          </a:xfrm>
          <a:prstGeom prst="rect">
            <a:avLst/>
          </a:prstGeom>
          <a:noFill/>
        </p:spPr>
        <p:txBody>
          <a:bodyPr wrap="square" rtlCol="0">
            <a:spAutoFit/>
          </a:bodyPr>
          <a:lstStyle/>
          <a:p>
            <a:r>
              <a:rPr lang="en-US" sz="3600" dirty="0">
                <a:latin typeface="Myriad Pro" panose="020B0503030403020204" pitchFamily="34" charset="0"/>
              </a:rPr>
              <a:t>Architecture of VAE</a:t>
            </a:r>
          </a:p>
        </p:txBody>
      </p:sp>
      <p:sp>
        <p:nvSpPr>
          <p:cNvPr id="74" name="TextBox 73">
            <a:extLst>
              <a:ext uri="{FF2B5EF4-FFF2-40B4-BE49-F238E27FC236}">
                <a16:creationId xmlns:a16="http://schemas.microsoft.com/office/drawing/2014/main" id="{01697C17-EE68-BA46-9992-664F3FEA5BD6}"/>
              </a:ext>
            </a:extLst>
          </p:cNvPr>
          <p:cNvSpPr txBox="1"/>
          <p:nvPr/>
        </p:nvSpPr>
        <p:spPr>
          <a:xfrm>
            <a:off x="24192836" y="7160523"/>
            <a:ext cx="4401533" cy="646331"/>
          </a:xfrm>
          <a:prstGeom prst="rect">
            <a:avLst/>
          </a:prstGeom>
          <a:noFill/>
        </p:spPr>
        <p:txBody>
          <a:bodyPr wrap="square" rtlCol="0">
            <a:spAutoFit/>
          </a:bodyPr>
          <a:lstStyle/>
          <a:p>
            <a:r>
              <a:rPr lang="en-US" sz="3600" dirty="0">
                <a:latin typeface="Myriad Pro" panose="020B0503030403020204" pitchFamily="34" charset="0"/>
              </a:rPr>
              <a:t>Structure of RVAE</a:t>
            </a:r>
          </a:p>
        </p:txBody>
      </p:sp>
      <p:pic>
        <p:nvPicPr>
          <p:cNvPr id="13" name="Picture 12">
            <a:extLst>
              <a:ext uri="{FF2B5EF4-FFF2-40B4-BE49-F238E27FC236}">
                <a16:creationId xmlns:a16="http://schemas.microsoft.com/office/drawing/2014/main" id="{55FDD19C-3A5E-6649-9D60-83CB65CE427B}"/>
              </a:ext>
            </a:extLst>
          </p:cNvPr>
          <p:cNvPicPr>
            <a:picLocks noChangeAspect="1"/>
          </p:cNvPicPr>
          <p:nvPr/>
        </p:nvPicPr>
        <p:blipFill>
          <a:blip r:embed="rId16"/>
          <a:stretch>
            <a:fillRect/>
          </a:stretch>
        </p:blipFill>
        <p:spPr>
          <a:xfrm>
            <a:off x="20965515" y="7740509"/>
            <a:ext cx="9697807" cy="7217883"/>
          </a:xfrm>
          <a:prstGeom prst="rect">
            <a:avLst/>
          </a:prstGeom>
        </p:spPr>
      </p:pic>
      <p:pic>
        <p:nvPicPr>
          <p:cNvPr id="14" name="Picture 13">
            <a:extLst>
              <a:ext uri="{FF2B5EF4-FFF2-40B4-BE49-F238E27FC236}">
                <a16:creationId xmlns:a16="http://schemas.microsoft.com/office/drawing/2014/main" id="{462DB50B-0F98-5241-B045-C6B96568CA89}"/>
              </a:ext>
            </a:extLst>
          </p:cNvPr>
          <p:cNvPicPr>
            <a:picLocks noChangeAspect="1"/>
          </p:cNvPicPr>
          <p:nvPr/>
        </p:nvPicPr>
        <p:blipFill>
          <a:blip r:embed="rId17"/>
          <a:stretch>
            <a:fillRect/>
          </a:stretch>
        </p:blipFill>
        <p:spPr>
          <a:xfrm>
            <a:off x="14417236" y="7775485"/>
            <a:ext cx="5460076" cy="7320101"/>
          </a:xfrm>
          <a:prstGeom prst="rect">
            <a:avLst/>
          </a:prstGeom>
        </p:spPr>
      </p:pic>
      <p:pic>
        <p:nvPicPr>
          <p:cNvPr id="15" name="Picture 14">
            <a:extLst>
              <a:ext uri="{FF2B5EF4-FFF2-40B4-BE49-F238E27FC236}">
                <a16:creationId xmlns:a16="http://schemas.microsoft.com/office/drawing/2014/main" id="{8A42FF07-3EF3-1E4E-A945-F31A21DBD5CD}"/>
              </a:ext>
            </a:extLst>
          </p:cNvPr>
          <p:cNvPicPr>
            <a:picLocks noChangeAspect="1"/>
          </p:cNvPicPr>
          <p:nvPr/>
        </p:nvPicPr>
        <p:blipFill>
          <a:blip r:embed="rId18"/>
          <a:stretch>
            <a:fillRect/>
          </a:stretch>
        </p:blipFill>
        <p:spPr>
          <a:xfrm>
            <a:off x="18893047" y="9995755"/>
            <a:ext cx="2183267" cy="2825404"/>
          </a:xfrm>
          <a:prstGeom prst="rect">
            <a:avLst/>
          </a:prstGeom>
        </p:spPr>
      </p:pic>
      <p:pic>
        <p:nvPicPr>
          <p:cNvPr id="16" name="Picture 15">
            <a:extLst>
              <a:ext uri="{FF2B5EF4-FFF2-40B4-BE49-F238E27FC236}">
                <a16:creationId xmlns:a16="http://schemas.microsoft.com/office/drawing/2014/main" id="{2E1E3EF7-B5F0-DB4A-8004-9957BE8FB4BD}"/>
              </a:ext>
            </a:extLst>
          </p:cNvPr>
          <p:cNvPicPr>
            <a:picLocks noChangeAspect="1"/>
          </p:cNvPicPr>
          <p:nvPr/>
        </p:nvPicPr>
        <p:blipFill>
          <a:blip r:embed="rId19"/>
          <a:stretch>
            <a:fillRect/>
          </a:stretch>
        </p:blipFill>
        <p:spPr>
          <a:xfrm>
            <a:off x="20385983" y="18822900"/>
            <a:ext cx="4180727" cy="4180727"/>
          </a:xfrm>
          <a:prstGeom prst="rect">
            <a:avLst/>
          </a:prstGeom>
        </p:spPr>
      </p:pic>
      <p:pic>
        <p:nvPicPr>
          <p:cNvPr id="37" name="Picture 36">
            <a:extLst>
              <a:ext uri="{FF2B5EF4-FFF2-40B4-BE49-F238E27FC236}">
                <a16:creationId xmlns:a16="http://schemas.microsoft.com/office/drawing/2014/main" id="{8A2FAE55-3FEC-9F41-AB4A-F37D1F5306BC}"/>
              </a:ext>
            </a:extLst>
          </p:cNvPr>
          <p:cNvPicPr>
            <a:picLocks noChangeAspect="1"/>
          </p:cNvPicPr>
          <p:nvPr/>
        </p:nvPicPr>
        <p:blipFill>
          <a:blip r:embed="rId20"/>
          <a:stretch>
            <a:fillRect/>
          </a:stretch>
        </p:blipFill>
        <p:spPr>
          <a:xfrm>
            <a:off x="32335589" y="6997928"/>
            <a:ext cx="10148017" cy="4533720"/>
          </a:xfrm>
          <a:prstGeom prst="rect">
            <a:avLst/>
          </a:prstGeom>
        </p:spPr>
      </p:pic>
      <p:sp>
        <p:nvSpPr>
          <p:cNvPr id="38" name="TextBox 37">
            <a:extLst>
              <a:ext uri="{FF2B5EF4-FFF2-40B4-BE49-F238E27FC236}">
                <a16:creationId xmlns:a16="http://schemas.microsoft.com/office/drawing/2014/main" id="{0949082F-BD37-1D48-AF13-BC94697DD798}"/>
              </a:ext>
            </a:extLst>
          </p:cNvPr>
          <p:cNvSpPr txBox="1"/>
          <p:nvPr/>
        </p:nvSpPr>
        <p:spPr>
          <a:xfrm>
            <a:off x="36512499" y="11321620"/>
            <a:ext cx="1923045" cy="369332"/>
          </a:xfrm>
          <a:prstGeom prst="rect">
            <a:avLst/>
          </a:prstGeom>
          <a:solidFill>
            <a:schemeClr val="bg1"/>
          </a:solidFill>
        </p:spPr>
        <p:txBody>
          <a:bodyPr wrap="square" rtlCol="0">
            <a:spAutoFit/>
          </a:bodyPr>
          <a:lstStyle/>
          <a:p>
            <a:pPr algn="ctr"/>
            <a:r>
              <a:rPr lang="en-US" sz="1800" b="1" dirty="0">
                <a:latin typeface="Times" pitchFamily="2" charset="0"/>
              </a:rPr>
              <a:t>Noise Factor</a:t>
            </a:r>
          </a:p>
        </p:txBody>
      </p:sp>
      <p:sp>
        <p:nvSpPr>
          <p:cNvPr id="100" name="TextBox 99">
            <a:extLst>
              <a:ext uri="{FF2B5EF4-FFF2-40B4-BE49-F238E27FC236}">
                <a16:creationId xmlns:a16="http://schemas.microsoft.com/office/drawing/2014/main" id="{A0A129FE-C712-3847-A53D-B952F0EBF1F1}"/>
              </a:ext>
            </a:extLst>
          </p:cNvPr>
          <p:cNvSpPr txBox="1"/>
          <p:nvPr/>
        </p:nvSpPr>
        <p:spPr>
          <a:xfrm>
            <a:off x="35028347" y="6928183"/>
            <a:ext cx="4762500" cy="369332"/>
          </a:xfrm>
          <a:prstGeom prst="rect">
            <a:avLst/>
          </a:prstGeom>
          <a:solidFill>
            <a:schemeClr val="bg1"/>
          </a:solidFill>
        </p:spPr>
        <p:txBody>
          <a:bodyPr wrap="square" rtlCol="0">
            <a:spAutoFit/>
          </a:bodyPr>
          <a:lstStyle/>
          <a:p>
            <a:pPr algn="ctr"/>
            <a:r>
              <a:rPr lang="en-US" sz="1800" b="1" dirty="0">
                <a:latin typeface="Times" pitchFamily="2" charset="0"/>
              </a:rPr>
              <a:t>VAE </a:t>
            </a:r>
            <a:r>
              <a:rPr lang="en-US" sz="1800" b="1" dirty="0" err="1">
                <a:latin typeface="Times" pitchFamily="2" charset="0"/>
              </a:rPr>
              <a:t>v.s</a:t>
            </a:r>
            <a:r>
              <a:rPr lang="en-US" sz="1800" b="1" dirty="0">
                <a:latin typeface="Times" pitchFamily="2" charset="0"/>
              </a:rPr>
              <a:t>. RVAE with salt-and-pepper Noise</a:t>
            </a:r>
          </a:p>
        </p:txBody>
      </p:sp>
      <p:sp>
        <p:nvSpPr>
          <p:cNvPr id="102" name="TextBox 101">
            <a:extLst>
              <a:ext uri="{FF2B5EF4-FFF2-40B4-BE49-F238E27FC236}">
                <a16:creationId xmlns:a16="http://schemas.microsoft.com/office/drawing/2014/main" id="{7C422FF5-FEE8-3C4C-ADCE-1D04433BE185}"/>
              </a:ext>
            </a:extLst>
          </p:cNvPr>
          <p:cNvSpPr txBox="1"/>
          <p:nvPr/>
        </p:nvSpPr>
        <p:spPr>
          <a:xfrm rot="16200000">
            <a:off x="31772456" y="9001594"/>
            <a:ext cx="1397000" cy="369332"/>
          </a:xfrm>
          <a:prstGeom prst="rect">
            <a:avLst/>
          </a:prstGeom>
          <a:solidFill>
            <a:schemeClr val="bg1"/>
          </a:solidFill>
        </p:spPr>
        <p:txBody>
          <a:bodyPr wrap="square" rtlCol="0">
            <a:spAutoFit/>
          </a:bodyPr>
          <a:lstStyle/>
          <a:p>
            <a:pPr algn="ctr"/>
            <a:r>
              <a:rPr lang="en-US" sz="1800" b="1" dirty="0">
                <a:latin typeface="Times" pitchFamily="2" charset="0"/>
              </a:rPr>
              <a:t>Lambda</a:t>
            </a:r>
          </a:p>
        </p:txBody>
      </p:sp>
      <p:sp>
        <p:nvSpPr>
          <p:cNvPr id="103" name="TextBox 102">
            <a:extLst>
              <a:ext uri="{FF2B5EF4-FFF2-40B4-BE49-F238E27FC236}">
                <a16:creationId xmlns:a16="http://schemas.microsoft.com/office/drawing/2014/main" id="{C0993AF5-5CC5-104B-A09F-BE928C94845C}"/>
              </a:ext>
            </a:extLst>
          </p:cNvPr>
          <p:cNvSpPr txBox="1"/>
          <p:nvPr/>
        </p:nvSpPr>
        <p:spPr>
          <a:xfrm>
            <a:off x="25032051" y="18208602"/>
            <a:ext cx="4685681" cy="584775"/>
          </a:xfrm>
          <a:prstGeom prst="rect">
            <a:avLst/>
          </a:prstGeom>
          <a:noFill/>
        </p:spPr>
        <p:txBody>
          <a:bodyPr wrap="square" rtlCol="0">
            <a:spAutoFit/>
          </a:bodyPr>
          <a:lstStyle/>
          <a:p>
            <a:pPr algn="ctr"/>
            <a:r>
              <a:rPr lang="en-US" sz="3200" dirty="0">
                <a:latin typeface="Myriad Pro" panose="020B0503030403020204" pitchFamily="34" charset="0"/>
              </a:rPr>
              <a:t>Gaussian Noise</a:t>
            </a:r>
          </a:p>
        </p:txBody>
      </p:sp>
      <p:pic>
        <p:nvPicPr>
          <p:cNvPr id="40" name="Picture 39">
            <a:extLst>
              <a:ext uri="{FF2B5EF4-FFF2-40B4-BE49-F238E27FC236}">
                <a16:creationId xmlns:a16="http://schemas.microsoft.com/office/drawing/2014/main" id="{D96C2A6D-1B3A-6745-AA5E-952DA12BBAAB}"/>
              </a:ext>
            </a:extLst>
          </p:cNvPr>
          <p:cNvPicPr>
            <a:picLocks noChangeAspect="1"/>
          </p:cNvPicPr>
          <p:nvPr/>
        </p:nvPicPr>
        <p:blipFill>
          <a:blip r:embed="rId21"/>
          <a:stretch>
            <a:fillRect/>
          </a:stretch>
        </p:blipFill>
        <p:spPr>
          <a:xfrm>
            <a:off x="24972115" y="18793376"/>
            <a:ext cx="4213734" cy="4249903"/>
          </a:xfrm>
          <a:prstGeom prst="rect">
            <a:avLst/>
          </a:prstGeom>
        </p:spPr>
      </p:pic>
      <p:pic>
        <p:nvPicPr>
          <p:cNvPr id="42" name="Picture 41">
            <a:extLst>
              <a:ext uri="{FF2B5EF4-FFF2-40B4-BE49-F238E27FC236}">
                <a16:creationId xmlns:a16="http://schemas.microsoft.com/office/drawing/2014/main" id="{516EEB0F-F335-A04B-B88F-B31203E9C36C}"/>
              </a:ext>
            </a:extLst>
          </p:cNvPr>
          <p:cNvPicPr>
            <a:picLocks noChangeAspect="1"/>
          </p:cNvPicPr>
          <p:nvPr/>
        </p:nvPicPr>
        <p:blipFill>
          <a:blip r:embed="rId22"/>
          <a:stretch>
            <a:fillRect/>
          </a:stretch>
        </p:blipFill>
        <p:spPr>
          <a:xfrm>
            <a:off x="32275796" y="12137965"/>
            <a:ext cx="10044156" cy="6085033"/>
          </a:xfrm>
          <a:prstGeom prst="rect">
            <a:avLst/>
          </a:prstGeom>
        </p:spPr>
      </p:pic>
      <p:pic>
        <p:nvPicPr>
          <p:cNvPr id="44" name="Picture 43">
            <a:extLst>
              <a:ext uri="{FF2B5EF4-FFF2-40B4-BE49-F238E27FC236}">
                <a16:creationId xmlns:a16="http://schemas.microsoft.com/office/drawing/2014/main" id="{35175D30-DD25-7E43-957C-D0F72B8DAD23}"/>
              </a:ext>
            </a:extLst>
          </p:cNvPr>
          <p:cNvPicPr>
            <a:picLocks noChangeAspect="1"/>
          </p:cNvPicPr>
          <p:nvPr/>
        </p:nvPicPr>
        <p:blipFill>
          <a:blip r:embed="rId23"/>
          <a:stretch>
            <a:fillRect/>
          </a:stretch>
        </p:blipFill>
        <p:spPr>
          <a:xfrm>
            <a:off x="32386722" y="18395016"/>
            <a:ext cx="10174598" cy="6181839"/>
          </a:xfrm>
          <a:prstGeom prst="rect">
            <a:avLst/>
          </a:prstGeom>
        </p:spPr>
      </p:pic>
      <p:sp>
        <p:nvSpPr>
          <p:cNvPr id="104" name="TextBox 103">
            <a:extLst>
              <a:ext uri="{FF2B5EF4-FFF2-40B4-BE49-F238E27FC236}">
                <a16:creationId xmlns:a16="http://schemas.microsoft.com/office/drawing/2014/main" id="{9F70CBAC-1208-BD40-A88B-92C55B3864A8}"/>
              </a:ext>
            </a:extLst>
          </p:cNvPr>
          <p:cNvSpPr txBox="1"/>
          <p:nvPr/>
        </p:nvSpPr>
        <p:spPr>
          <a:xfrm>
            <a:off x="34551910" y="11840433"/>
            <a:ext cx="5807453" cy="400110"/>
          </a:xfrm>
          <a:prstGeom prst="rect">
            <a:avLst/>
          </a:prstGeom>
          <a:solidFill>
            <a:schemeClr val="bg1"/>
          </a:solidFill>
        </p:spPr>
        <p:txBody>
          <a:bodyPr wrap="square" rtlCol="0">
            <a:spAutoFit/>
          </a:bodyPr>
          <a:lstStyle/>
          <a:p>
            <a:pPr algn="ctr"/>
            <a:r>
              <a:rPr lang="en-US" sz="2000" b="1" dirty="0">
                <a:latin typeface="Times" pitchFamily="2" charset="0"/>
              </a:rPr>
              <a:t>Examples of Generated Images </a:t>
            </a:r>
          </a:p>
        </p:txBody>
      </p:sp>
      <p:sp>
        <p:nvSpPr>
          <p:cNvPr id="105" name="TextBox 104">
            <a:extLst>
              <a:ext uri="{FF2B5EF4-FFF2-40B4-BE49-F238E27FC236}">
                <a16:creationId xmlns:a16="http://schemas.microsoft.com/office/drawing/2014/main" id="{D95F0D5F-4E09-5C41-BE4E-9AB29B2914C0}"/>
              </a:ext>
            </a:extLst>
          </p:cNvPr>
          <p:cNvSpPr txBox="1"/>
          <p:nvPr/>
        </p:nvSpPr>
        <p:spPr>
          <a:xfrm>
            <a:off x="34551909" y="18177421"/>
            <a:ext cx="5807453" cy="400110"/>
          </a:xfrm>
          <a:prstGeom prst="rect">
            <a:avLst/>
          </a:prstGeom>
          <a:noFill/>
        </p:spPr>
        <p:txBody>
          <a:bodyPr wrap="square" rtlCol="0">
            <a:spAutoFit/>
          </a:bodyPr>
          <a:lstStyle/>
          <a:p>
            <a:pPr algn="ctr"/>
            <a:r>
              <a:rPr lang="en-US" sz="2000" b="1" dirty="0">
                <a:latin typeface="Times" pitchFamily="2" charset="0"/>
              </a:rPr>
              <a:t>Examples of Denoised Images </a:t>
            </a:r>
          </a:p>
        </p:txBody>
      </p:sp>
      <p:pic>
        <p:nvPicPr>
          <p:cNvPr id="45" name="Picture 44">
            <a:extLst>
              <a:ext uri="{FF2B5EF4-FFF2-40B4-BE49-F238E27FC236}">
                <a16:creationId xmlns:a16="http://schemas.microsoft.com/office/drawing/2014/main" id="{AB2B9151-13ED-3F41-B4E2-F9ECDF57068E}"/>
              </a:ext>
            </a:extLst>
          </p:cNvPr>
          <p:cNvPicPr>
            <a:picLocks noChangeAspect="1"/>
          </p:cNvPicPr>
          <p:nvPr/>
        </p:nvPicPr>
        <p:blipFill>
          <a:blip r:embed="rId24"/>
          <a:stretch>
            <a:fillRect/>
          </a:stretch>
        </p:blipFill>
        <p:spPr>
          <a:xfrm>
            <a:off x="38717770" y="13215"/>
            <a:ext cx="4394200" cy="4419600"/>
          </a:xfrm>
          <a:prstGeom prst="rect">
            <a:avLst/>
          </a:prstGeom>
        </p:spPr>
      </p:pic>
    </p:spTree>
  </p:cSld>
  <p:clrMapOvr>
    <a:masterClrMapping/>
  </p:clrMapOvr>
  <p:transition spd="slow">
    <p:cut/>
  </p:transition>
</p:sld>
</file>

<file path=ppt/theme/theme1.xml><?xml version="1.0" encoding="utf-8"?>
<a:theme xmlns:a="http://schemas.openxmlformats.org/drawingml/2006/main" name="wpi_pp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TotalTime>
  <Words>421</Words>
  <Application>Microsoft Office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vt:lpstr>
      <vt:lpstr>Myriad Pro</vt:lpstr>
      <vt:lpstr>Times</vt:lpstr>
      <vt:lpstr>wpi_ppt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dc:creator>
  <cp:lastModifiedBy>alex moore</cp:lastModifiedBy>
  <cp:revision>61</cp:revision>
  <dcterms:modified xsi:type="dcterms:W3CDTF">2020-12-05T16:00:00Z</dcterms:modified>
</cp:coreProperties>
</file>